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1" r:id="rId1"/>
  </p:sldMasterIdLst>
  <p:notesMasterIdLst>
    <p:notesMasterId r:id="rId28"/>
  </p:notesMasterIdLst>
  <p:handoutMasterIdLst>
    <p:handoutMasterId r:id="rId29"/>
  </p:handoutMasterIdLst>
  <p:sldIdLst>
    <p:sldId id="256" r:id="rId2"/>
    <p:sldId id="271" r:id="rId3"/>
    <p:sldId id="260" r:id="rId4"/>
    <p:sldId id="326" r:id="rId5"/>
    <p:sldId id="305" r:id="rId6"/>
    <p:sldId id="265" r:id="rId7"/>
    <p:sldId id="301" r:id="rId8"/>
    <p:sldId id="293" r:id="rId9"/>
    <p:sldId id="310" r:id="rId10"/>
    <p:sldId id="302" r:id="rId11"/>
    <p:sldId id="303" r:id="rId12"/>
    <p:sldId id="312" r:id="rId13"/>
    <p:sldId id="311" r:id="rId14"/>
    <p:sldId id="313" r:id="rId15"/>
    <p:sldId id="314" r:id="rId16"/>
    <p:sldId id="289" r:id="rId17"/>
    <p:sldId id="318" r:id="rId18"/>
    <p:sldId id="321" r:id="rId19"/>
    <p:sldId id="323" r:id="rId20"/>
    <p:sldId id="325" r:id="rId21"/>
    <p:sldId id="324" r:id="rId22"/>
    <p:sldId id="319" r:id="rId23"/>
    <p:sldId id="269" r:id="rId24"/>
    <p:sldId id="268" r:id="rId25"/>
    <p:sldId id="316" r:id="rId26"/>
    <p:sldId id="276" r:id="rId27"/>
  </p:sldIdLst>
  <p:sldSz cx="9144000" cy="6858000" type="screen4x3"/>
  <p:notesSz cx="9296400" cy="7010400"/>
  <p:defaultTextStyle>
    <a:defPPr>
      <a:defRPr lang="en-US"/>
    </a:defPPr>
    <a:lvl1pPr algn="l" rtl="0" eaLnBrk="0" fontAlgn="base" hangingPunct="0">
      <a:spcBef>
        <a:spcPct val="0"/>
      </a:spcBef>
      <a:spcAft>
        <a:spcPct val="0"/>
      </a:spcAft>
      <a:defRPr sz="1000" kern="1200">
        <a:solidFill>
          <a:schemeClr val="tx1"/>
        </a:solidFill>
        <a:effectLst>
          <a:outerShdw blurRad="38100" dist="38100" dir="2700000" algn="tl">
            <a:srgbClr val="000000">
              <a:alpha val="43137"/>
            </a:srgbClr>
          </a:outerShdw>
        </a:effectLst>
        <a:latin typeface="MS Reference Sans Serif" pitchFamily="34" charset="0"/>
        <a:ea typeface="+mn-ea"/>
        <a:cs typeface="+mn-cs"/>
      </a:defRPr>
    </a:lvl1pPr>
    <a:lvl2pPr marL="457200" algn="l" rtl="0" eaLnBrk="0" fontAlgn="base" hangingPunct="0">
      <a:spcBef>
        <a:spcPct val="0"/>
      </a:spcBef>
      <a:spcAft>
        <a:spcPct val="0"/>
      </a:spcAft>
      <a:defRPr sz="1000" kern="1200">
        <a:solidFill>
          <a:schemeClr val="tx1"/>
        </a:solidFill>
        <a:effectLst>
          <a:outerShdw blurRad="38100" dist="38100" dir="2700000" algn="tl">
            <a:srgbClr val="000000">
              <a:alpha val="43137"/>
            </a:srgbClr>
          </a:outerShdw>
        </a:effectLst>
        <a:latin typeface="MS Reference Sans Serif" pitchFamily="34" charset="0"/>
        <a:ea typeface="+mn-ea"/>
        <a:cs typeface="+mn-cs"/>
      </a:defRPr>
    </a:lvl2pPr>
    <a:lvl3pPr marL="914400" algn="l" rtl="0" eaLnBrk="0" fontAlgn="base" hangingPunct="0">
      <a:spcBef>
        <a:spcPct val="0"/>
      </a:spcBef>
      <a:spcAft>
        <a:spcPct val="0"/>
      </a:spcAft>
      <a:defRPr sz="1000" kern="1200">
        <a:solidFill>
          <a:schemeClr val="tx1"/>
        </a:solidFill>
        <a:effectLst>
          <a:outerShdw blurRad="38100" dist="38100" dir="2700000" algn="tl">
            <a:srgbClr val="000000">
              <a:alpha val="43137"/>
            </a:srgbClr>
          </a:outerShdw>
        </a:effectLst>
        <a:latin typeface="MS Reference Sans Serif" pitchFamily="34" charset="0"/>
        <a:ea typeface="+mn-ea"/>
        <a:cs typeface="+mn-cs"/>
      </a:defRPr>
    </a:lvl3pPr>
    <a:lvl4pPr marL="1371600" algn="l" rtl="0" eaLnBrk="0" fontAlgn="base" hangingPunct="0">
      <a:spcBef>
        <a:spcPct val="0"/>
      </a:spcBef>
      <a:spcAft>
        <a:spcPct val="0"/>
      </a:spcAft>
      <a:defRPr sz="1000" kern="1200">
        <a:solidFill>
          <a:schemeClr val="tx1"/>
        </a:solidFill>
        <a:effectLst>
          <a:outerShdw blurRad="38100" dist="38100" dir="2700000" algn="tl">
            <a:srgbClr val="000000">
              <a:alpha val="43137"/>
            </a:srgbClr>
          </a:outerShdw>
        </a:effectLst>
        <a:latin typeface="MS Reference Sans Serif" pitchFamily="34" charset="0"/>
        <a:ea typeface="+mn-ea"/>
        <a:cs typeface="+mn-cs"/>
      </a:defRPr>
    </a:lvl4pPr>
    <a:lvl5pPr marL="1828800" algn="l" rtl="0" eaLnBrk="0" fontAlgn="base" hangingPunct="0">
      <a:spcBef>
        <a:spcPct val="0"/>
      </a:spcBef>
      <a:spcAft>
        <a:spcPct val="0"/>
      </a:spcAft>
      <a:defRPr sz="1000" kern="1200">
        <a:solidFill>
          <a:schemeClr val="tx1"/>
        </a:solidFill>
        <a:effectLst>
          <a:outerShdw blurRad="38100" dist="38100" dir="2700000" algn="tl">
            <a:srgbClr val="000000">
              <a:alpha val="43137"/>
            </a:srgbClr>
          </a:outerShdw>
        </a:effectLst>
        <a:latin typeface="MS Reference Sans Serif" pitchFamily="34" charset="0"/>
        <a:ea typeface="+mn-ea"/>
        <a:cs typeface="+mn-cs"/>
      </a:defRPr>
    </a:lvl5pPr>
    <a:lvl6pPr marL="2286000" algn="l" defTabSz="914400" rtl="0" eaLnBrk="1" latinLnBrk="0" hangingPunct="1">
      <a:defRPr sz="1000" kern="1200">
        <a:solidFill>
          <a:schemeClr val="tx1"/>
        </a:solidFill>
        <a:effectLst>
          <a:outerShdw blurRad="38100" dist="38100" dir="2700000" algn="tl">
            <a:srgbClr val="000000">
              <a:alpha val="43137"/>
            </a:srgbClr>
          </a:outerShdw>
        </a:effectLst>
        <a:latin typeface="MS Reference Sans Serif" pitchFamily="34" charset="0"/>
        <a:ea typeface="+mn-ea"/>
        <a:cs typeface="+mn-cs"/>
      </a:defRPr>
    </a:lvl6pPr>
    <a:lvl7pPr marL="2743200" algn="l" defTabSz="914400" rtl="0" eaLnBrk="1" latinLnBrk="0" hangingPunct="1">
      <a:defRPr sz="1000" kern="1200">
        <a:solidFill>
          <a:schemeClr val="tx1"/>
        </a:solidFill>
        <a:effectLst>
          <a:outerShdw blurRad="38100" dist="38100" dir="2700000" algn="tl">
            <a:srgbClr val="000000">
              <a:alpha val="43137"/>
            </a:srgbClr>
          </a:outerShdw>
        </a:effectLst>
        <a:latin typeface="MS Reference Sans Serif" pitchFamily="34" charset="0"/>
        <a:ea typeface="+mn-ea"/>
        <a:cs typeface="+mn-cs"/>
      </a:defRPr>
    </a:lvl7pPr>
    <a:lvl8pPr marL="3200400" algn="l" defTabSz="914400" rtl="0" eaLnBrk="1" latinLnBrk="0" hangingPunct="1">
      <a:defRPr sz="1000" kern="1200">
        <a:solidFill>
          <a:schemeClr val="tx1"/>
        </a:solidFill>
        <a:effectLst>
          <a:outerShdw blurRad="38100" dist="38100" dir="2700000" algn="tl">
            <a:srgbClr val="000000">
              <a:alpha val="43137"/>
            </a:srgbClr>
          </a:outerShdw>
        </a:effectLst>
        <a:latin typeface="MS Reference Sans Serif" pitchFamily="34" charset="0"/>
        <a:ea typeface="+mn-ea"/>
        <a:cs typeface="+mn-cs"/>
      </a:defRPr>
    </a:lvl8pPr>
    <a:lvl9pPr marL="3657600" algn="l" defTabSz="914400" rtl="0" eaLnBrk="1" latinLnBrk="0" hangingPunct="1">
      <a:defRPr sz="1000" kern="1200">
        <a:solidFill>
          <a:schemeClr val="tx1"/>
        </a:solidFill>
        <a:effectLst>
          <a:outerShdw blurRad="38100" dist="38100" dir="2700000" algn="tl">
            <a:srgbClr val="000000">
              <a:alpha val="43137"/>
            </a:srgbClr>
          </a:outerShdw>
        </a:effectLst>
        <a:latin typeface="MS Reference Sans Serif"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e, Heather R" initials="DHR" lastIdx="5" clrIdx="0">
    <p:extLst>
      <p:ext uri="{19B8F6BF-5375-455C-9EA6-DF929625EA0E}">
        <p15:presenceInfo xmlns:p15="http://schemas.microsoft.com/office/powerpoint/2012/main" userId="S-1-5-21-863180280-805006673-1249771876-7238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125"/>
    <a:srgbClr val="FFCB00"/>
    <a:srgbClr val="446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42" autoAdjust="0"/>
    <p:restoredTop sz="74312" autoAdjust="0"/>
  </p:normalViewPr>
  <p:slideViewPr>
    <p:cSldViewPr>
      <p:cViewPr varScale="1">
        <p:scale>
          <a:sx n="49" d="100"/>
          <a:sy n="49" d="100"/>
        </p:scale>
        <p:origin x="1828" y="52"/>
      </p:cViewPr>
      <p:guideLst>
        <p:guide orient="horz" pos="2160"/>
        <p:guide pos="2880"/>
      </p:guideLst>
    </p:cSldViewPr>
  </p:slideViewPr>
  <p:notesTextViewPr>
    <p:cViewPr>
      <p:scale>
        <a:sx n="100" d="100"/>
        <a:sy n="100" d="100"/>
      </p:scale>
      <p:origin x="0" y="-8"/>
    </p:cViewPr>
  </p:notesTextViewPr>
  <p:sorterViewPr>
    <p:cViewPr>
      <p:scale>
        <a:sx n="66" d="100"/>
        <a:sy n="66" d="100"/>
      </p:scale>
      <p:origin x="0" y="1818"/>
    </p:cViewPr>
  </p:sorterViewPr>
  <p:notesViewPr>
    <p:cSldViewPr>
      <p:cViewPr varScale="1">
        <p:scale>
          <a:sx n="53" d="100"/>
          <a:sy n="53" d="100"/>
        </p:scale>
        <p:origin x="-1812"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9T11:36:04.886" idx="2">
    <p:pos x="10" y="10"/>
    <p:text>You did not incorporate my comments from 8/29. Here they are:</p:text>
    <p:extLst>
      <p:ext uri="{C676402C-5697-4E1C-873F-D02D1690AC5C}">
        <p15:threadingInfo xmlns:p15="http://schemas.microsoft.com/office/powerpoint/2012/main" timeZoneBias="240"/>
      </p:ext>
    </p:extLst>
  </p:cm>
  <p:cm authorId="1" dt="2018-09-19T11:36:37.694" idx="3">
    <p:pos x="10" y="106"/>
    <p:text>I understand and agree with your point of using "helps teach" to convey the ongoing lessons that SDM provides. However, I still would like it to be replaced with wording that encompasses more than just the ongoing lessons SDM provides but also the supports that it can provide. This slide reads as though it is solely a learning tool and not something that can be used as part of everyday life. Please replace "helps teach" with something that provides a clearer picture of what SDM is.</p:text>
    <p:extLst>
      <p:ext uri="{C676402C-5697-4E1C-873F-D02D1690AC5C}">
        <p15:threadingInfo xmlns:p15="http://schemas.microsoft.com/office/powerpoint/2012/main" timeZoneBias="240">
          <p15:parentCm authorId="1"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9-19T11:38:22.869" idx="4">
    <p:pos x="2614" y="3268"/>
    <p:text>You did not incorporate the changes I suggested on 8/29. Here they are:</p:text>
    <p:extLst>
      <p:ext uri="{C676402C-5697-4E1C-873F-D02D1690AC5C}">
        <p15:threadingInfo xmlns:p15="http://schemas.microsoft.com/office/powerpoint/2012/main" timeZoneBias="240"/>
      </p:ext>
    </p:extLst>
  </p:cm>
  <p:cm authorId="1" dt="2018-09-19T11:39:12.218" idx="5">
    <p:pos x="2614" y="3364"/>
    <p:text>We can't tell people how to make that decision rather we should tell them the things to consider when deciding if guardianship is right for their loved one. 
Delete "sometimes guardianship is necessary" and everything after that</p:text>
    <p:extLst>
      <p:ext uri="{C676402C-5697-4E1C-873F-D02D1690AC5C}">
        <p15:threadingInfo xmlns:p15="http://schemas.microsoft.com/office/powerpoint/2012/main" timeZoneBias="240">
          <p15:parentCm authorId="1" idx="4"/>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1"/>
            <a:ext cx="4028440"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latin typeface="Arial" charset="0"/>
              </a:defRPr>
            </a:lvl1pPr>
          </a:lstStyle>
          <a:p>
            <a:pPr>
              <a:defRPr/>
            </a:pPr>
            <a:endParaRPr lang="en-US"/>
          </a:p>
        </p:txBody>
      </p:sp>
      <p:sp>
        <p:nvSpPr>
          <p:cNvPr id="153603" name="Rectangle 3"/>
          <p:cNvSpPr>
            <a:spLocks noGrp="1" noChangeArrowheads="1"/>
          </p:cNvSpPr>
          <p:nvPr>
            <p:ph type="dt" sz="quarter" idx="1"/>
          </p:nvPr>
        </p:nvSpPr>
        <p:spPr bwMode="auto">
          <a:xfrm>
            <a:off x="5265809" y="1"/>
            <a:ext cx="4028440"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latin typeface="Arial" charset="0"/>
              </a:defRPr>
            </a:lvl1pPr>
          </a:lstStyle>
          <a:p>
            <a:pPr>
              <a:defRPr/>
            </a:pPr>
            <a:endParaRPr lang="en-US"/>
          </a:p>
        </p:txBody>
      </p:sp>
      <p:sp>
        <p:nvSpPr>
          <p:cNvPr id="153604" name="Rectangle 4"/>
          <p:cNvSpPr>
            <a:spLocks noGrp="1" noChangeArrowheads="1"/>
          </p:cNvSpPr>
          <p:nvPr>
            <p:ph type="ftr" sz="quarter" idx="2"/>
          </p:nvPr>
        </p:nvSpPr>
        <p:spPr bwMode="auto">
          <a:xfrm>
            <a:off x="0" y="6658443"/>
            <a:ext cx="4028440"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Arial" charset="0"/>
              </a:defRPr>
            </a:lvl1pPr>
          </a:lstStyle>
          <a:p>
            <a:pPr>
              <a:defRPr/>
            </a:pPr>
            <a:endParaRPr lang="en-US"/>
          </a:p>
        </p:txBody>
      </p:sp>
      <p:sp>
        <p:nvSpPr>
          <p:cNvPr id="153605" name="Rectangle 5"/>
          <p:cNvSpPr>
            <a:spLocks noGrp="1" noChangeArrowheads="1"/>
          </p:cNvSpPr>
          <p:nvPr>
            <p:ph type="sldNum" sz="quarter" idx="3"/>
          </p:nvPr>
        </p:nvSpPr>
        <p:spPr bwMode="auto">
          <a:xfrm>
            <a:off x="5265809" y="6658443"/>
            <a:ext cx="4028440"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latin typeface="Arial" charset="0"/>
              </a:defRPr>
            </a:lvl1pPr>
          </a:lstStyle>
          <a:p>
            <a:pPr>
              <a:defRPr/>
            </a:pPr>
            <a:fld id="{20C5E6D8-07E4-4323-889B-1347451D6DC3}" type="slidenum">
              <a:rPr lang="en-US"/>
              <a:pPr>
                <a:defRPr/>
              </a:pPr>
              <a:t>‹#›</a:t>
            </a:fld>
            <a:endParaRPr lang="en-US"/>
          </a:p>
        </p:txBody>
      </p:sp>
    </p:spTree>
    <p:extLst>
      <p:ext uri="{BB962C8B-B14F-4D97-AF65-F5344CB8AC3E}">
        <p14:creationId xmlns:p14="http://schemas.microsoft.com/office/powerpoint/2010/main" val="1275254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4028440"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latin typeface="Arial" charset="0"/>
              </a:defRPr>
            </a:lvl1pPr>
          </a:lstStyle>
          <a:p>
            <a:pPr>
              <a:defRPr/>
            </a:pPr>
            <a:endParaRPr lang="en-US"/>
          </a:p>
        </p:txBody>
      </p:sp>
      <p:sp>
        <p:nvSpPr>
          <p:cNvPr id="11267" name="Rectangle 3"/>
          <p:cNvSpPr>
            <a:spLocks noGrp="1" noChangeArrowheads="1"/>
          </p:cNvSpPr>
          <p:nvPr>
            <p:ph type="dt" idx="1"/>
          </p:nvPr>
        </p:nvSpPr>
        <p:spPr bwMode="auto">
          <a:xfrm>
            <a:off x="5265809" y="1"/>
            <a:ext cx="4028440" cy="350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latin typeface="Arial"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29641" y="3330420"/>
            <a:ext cx="7437120" cy="31544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658443"/>
            <a:ext cx="4028440"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5265809" y="6658443"/>
            <a:ext cx="4028440" cy="350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latin typeface="Arial" charset="0"/>
              </a:defRPr>
            </a:lvl1pPr>
          </a:lstStyle>
          <a:p>
            <a:pPr>
              <a:defRPr/>
            </a:pPr>
            <a:fld id="{7280165B-4AD7-4277-8988-27E7E1F190EC}" type="slidenum">
              <a:rPr lang="en-US"/>
              <a:pPr>
                <a:defRPr/>
              </a:pPr>
              <a:t>‹#›</a:t>
            </a:fld>
            <a:endParaRPr lang="en-US"/>
          </a:p>
        </p:txBody>
      </p:sp>
    </p:spTree>
    <p:extLst>
      <p:ext uri="{BB962C8B-B14F-4D97-AF65-F5344CB8AC3E}">
        <p14:creationId xmlns:p14="http://schemas.microsoft.com/office/powerpoint/2010/main" val="562016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a:noFill/>
        </p:spPr>
        <p:txBody>
          <a:bodyPr/>
          <a:lstStyle/>
          <a:p>
            <a:fld id="{AF6C258C-F6FF-4BF5-8901-CCD2AD8CF390}" type="slidenum">
              <a:rPr lang="en-US" smtClean="0"/>
              <a:pPr/>
              <a:t>1</a:t>
            </a:fld>
            <a:endParaRPr lang="en-US"/>
          </a:p>
        </p:txBody>
      </p:sp>
    </p:spTree>
    <p:extLst>
      <p:ext uri="{BB962C8B-B14F-4D97-AF65-F5344CB8AC3E}">
        <p14:creationId xmlns:p14="http://schemas.microsoft.com/office/powerpoint/2010/main" val="3310888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HCR only allows to make decisions when a person is incapacitated, will typically allow the person to speak with doctors</a:t>
            </a:r>
          </a:p>
        </p:txBody>
      </p:sp>
      <p:sp>
        <p:nvSpPr>
          <p:cNvPr id="4" name="Slide Number Placeholder 3"/>
          <p:cNvSpPr>
            <a:spLocks noGrp="1"/>
          </p:cNvSpPr>
          <p:nvPr>
            <p:ph type="sldNum" sz="quarter" idx="10"/>
          </p:nvPr>
        </p:nvSpPr>
        <p:spPr/>
        <p:txBody>
          <a:bodyPr/>
          <a:lstStyle/>
          <a:p>
            <a:pPr>
              <a:defRPr/>
            </a:pPr>
            <a:fld id="{7280165B-4AD7-4277-8988-27E7E1F190EC}" type="slidenum">
              <a:rPr lang="en-US" smtClean="0"/>
              <a:pPr>
                <a:defRPr/>
              </a:pPr>
              <a:t>11</a:t>
            </a:fld>
            <a:endParaRPr lang="en-US"/>
          </a:p>
        </p:txBody>
      </p:sp>
    </p:spTree>
    <p:extLst>
      <p:ext uri="{BB962C8B-B14F-4D97-AF65-F5344CB8AC3E}">
        <p14:creationId xmlns:p14="http://schemas.microsoft.com/office/powerpoint/2010/main" val="2654696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Relatively new in Indiana</a:t>
            </a:r>
          </a:p>
          <a:p>
            <a:r>
              <a:rPr lang="en-US" dirty="0"/>
              <a:t>Most individuals with mental illness are fine most of the time.  They don’t need guardians</a:t>
            </a:r>
            <a:r>
              <a:rPr lang="en-US" baseline="0" dirty="0"/>
              <a:t> most of the time.  This allows someone to step in when the mental illness takes over</a:t>
            </a:r>
          </a:p>
          <a:p>
            <a:r>
              <a:rPr lang="en-US" baseline="0" dirty="0"/>
              <a:t>If a person has a bad reaction to a medication, explain that, and the doctor will be more likely to honor the request</a:t>
            </a:r>
            <a:endParaRPr lang="en-US" dirty="0"/>
          </a:p>
        </p:txBody>
      </p:sp>
      <p:sp>
        <p:nvSpPr>
          <p:cNvPr id="4" name="Slide Number Placeholder 3"/>
          <p:cNvSpPr>
            <a:spLocks noGrp="1"/>
          </p:cNvSpPr>
          <p:nvPr>
            <p:ph type="sldNum" sz="quarter" idx="10"/>
          </p:nvPr>
        </p:nvSpPr>
        <p:spPr/>
        <p:txBody>
          <a:bodyPr/>
          <a:lstStyle/>
          <a:p>
            <a:pPr>
              <a:defRPr/>
            </a:pPr>
            <a:fld id="{7280165B-4AD7-4277-8988-27E7E1F190EC}" type="slidenum">
              <a:rPr lang="en-US" smtClean="0"/>
              <a:pPr>
                <a:defRPr/>
              </a:pPr>
              <a:t>12</a:t>
            </a:fld>
            <a:endParaRPr lang="en-US"/>
          </a:p>
        </p:txBody>
      </p:sp>
    </p:spTree>
    <p:extLst>
      <p:ext uri="{BB962C8B-B14F-4D97-AF65-F5344CB8AC3E}">
        <p14:creationId xmlns:p14="http://schemas.microsoft.com/office/powerpoint/2010/main" val="3591003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webinars to watch on SDM</a:t>
            </a:r>
          </a:p>
        </p:txBody>
      </p:sp>
      <p:sp>
        <p:nvSpPr>
          <p:cNvPr id="4" name="Slide Number Placeholder 3"/>
          <p:cNvSpPr>
            <a:spLocks noGrp="1"/>
          </p:cNvSpPr>
          <p:nvPr>
            <p:ph type="sldNum" sz="quarter" idx="10"/>
          </p:nvPr>
        </p:nvSpPr>
        <p:spPr/>
        <p:txBody>
          <a:bodyPr/>
          <a:lstStyle/>
          <a:p>
            <a:pPr>
              <a:defRPr/>
            </a:pPr>
            <a:fld id="{7280165B-4AD7-4277-8988-27E7E1F190EC}" type="slidenum">
              <a:rPr lang="en-US" smtClean="0"/>
              <a:pPr>
                <a:defRPr/>
              </a:pPr>
              <a:t>13</a:t>
            </a:fld>
            <a:endParaRPr lang="en-US"/>
          </a:p>
        </p:txBody>
      </p:sp>
    </p:spTree>
    <p:extLst>
      <p:ext uri="{BB962C8B-B14F-4D97-AF65-F5344CB8AC3E}">
        <p14:creationId xmlns:p14="http://schemas.microsoft.com/office/powerpoint/2010/main" val="1701473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2FD70D5-C1C4-48F9-B2C1-77660CA64112}" type="slidenum">
              <a:rPr lang="en-US" smtClean="0"/>
              <a:pPr/>
              <a:t>14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a:t>By including</a:t>
            </a:r>
            <a:r>
              <a:rPr lang="en-US" baseline="0" dirty="0"/>
              <a:t> educational matters, you can still be involved in the case conference, and you can still talk with the school</a:t>
            </a:r>
            <a:endParaRPr lang="en-US" dirty="0"/>
          </a:p>
        </p:txBody>
      </p:sp>
    </p:spTree>
    <p:extLst>
      <p:ext uri="{BB962C8B-B14F-4D97-AF65-F5344CB8AC3E}">
        <p14:creationId xmlns:p14="http://schemas.microsoft.com/office/powerpoint/2010/main" val="2865488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459683-9FD5-40A2-B78D-3DA39A745DDD}" type="slidenum">
              <a:rPr lang="en-US" altLang="en-US" smtClean="0"/>
              <a:pPr>
                <a:defRPr/>
              </a:pPr>
              <a:t>15</a:t>
            </a:fld>
            <a:endParaRPr lang="en-US" altLang="en-US"/>
          </a:p>
        </p:txBody>
      </p:sp>
    </p:spTree>
    <p:extLst>
      <p:ext uri="{BB962C8B-B14F-4D97-AF65-F5344CB8AC3E}">
        <p14:creationId xmlns:p14="http://schemas.microsoft.com/office/powerpoint/2010/main" val="2017648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dirty="0"/>
              <a:t>In school, fight for least restrictive environment; apply the same principle</a:t>
            </a:r>
            <a:r>
              <a:rPr lang="en-US" baseline="0" dirty="0"/>
              <a:t> to guardianship</a:t>
            </a:r>
          </a:p>
          <a:p>
            <a:r>
              <a:rPr lang="en-US" baseline="0" dirty="0"/>
              <a:t>Guardianship prevents independence</a:t>
            </a:r>
            <a:endParaRPr lang="en-US" dirty="0"/>
          </a:p>
        </p:txBody>
      </p:sp>
      <p:sp>
        <p:nvSpPr>
          <p:cNvPr id="41988" name="Slide Number Placeholder 3"/>
          <p:cNvSpPr>
            <a:spLocks noGrp="1"/>
          </p:cNvSpPr>
          <p:nvPr>
            <p:ph type="sldNum" sz="quarter" idx="5"/>
          </p:nvPr>
        </p:nvSpPr>
        <p:spPr>
          <a:noFill/>
        </p:spPr>
        <p:txBody>
          <a:bodyPr/>
          <a:lstStyle/>
          <a:p>
            <a:fld id="{1A5BE33B-826A-4D8B-85AD-4429D46BF5FC}" type="slidenum">
              <a:rPr lang="en-US" smtClean="0"/>
              <a:pPr/>
              <a:t>16</a:t>
            </a:fld>
            <a:endParaRPr lang="en-US"/>
          </a:p>
        </p:txBody>
      </p:sp>
    </p:spTree>
    <p:extLst>
      <p:ext uri="{BB962C8B-B14F-4D97-AF65-F5344CB8AC3E}">
        <p14:creationId xmlns:p14="http://schemas.microsoft.com/office/powerpoint/2010/main" val="1628134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dirty="0"/>
              <a:t>In school, fight for least restrictive environment; apply the same principle</a:t>
            </a:r>
            <a:r>
              <a:rPr lang="en-US" baseline="0" dirty="0"/>
              <a:t> to guardianship</a:t>
            </a:r>
          </a:p>
          <a:p>
            <a:r>
              <a:rPr lang="en-US" baseline="0" dirty="0"/>
              <a:t>Guardianship prevents independence</a:t>
            </a:r>
            <a:endParaRPr lang="en-US" dirty="0"/>
          </a:p>
        </p:txBody>
      </p:sp>
      <p:sp>
        <p:nvSpPr>
          <p:cNvPr id="41988" name="Slide Number Placeholder 3"/>
          <p:cNvSpPr>
            <a:spLocks noGrp="1"/>
          </p:cNvSpPr>
          <p:nvPr>
            <p:ph type="sldNum" sz="quarter" idx="5"/>
          </p:nvPr>
        </p:nvSpPr>
        <p:spPr>
          <a:noFill/>
        </p:spPr>
        <p:txBody>
          <a:bodyPr/>
          <a:lstStyle/>
          <a:p>
            <a:fld id="{1A5BE33B-826A-4D8B-85AD-4429D46BF5FC}" type="slidenum">
              <a:rPr lang="en-US" smtClean="0"/>
              <a:pPr/>
              <a:t>17</a:t>
            </a:fld>
            <a:endParaRPr lang="en-US"/>
          </a:p>
        </p:txBody>
      </p:sp>
    </p:spTree>
    <p:extLst>
      <p:ext uri="{BB962C8B-B14F-4D97-AF65-F5344CB8AC3E}">
        <p14:creationId xmlns:p14="http://schemas.microsoft.com/office/powerpoint/2010/main" val="4076231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dirty="0"/>
              <a:t>In school, fight for least restrictive environment; apply the same principle</a:t>
            </a:r>
            <a:r>
              <a:rPr lang="en-US" baseline="0" dirty="0"/>
              <a:t> to guardianship</a:t>
            </a:r>
          </a:p>
          <a:p>
            <a:r>
              <a:rPr lang="en-US" baseline="0" dirty="0"/>
              <a:t>Guardianship prevents independence</a:t>
            </a:r>
            <a:endParaRPr lang="en-US" dirty="0"/>
          </a:p>
        </p:txBody>
      </p:sp>
      <p:sp>
        <p:nvSpPr>
          <p:cNvPr id="41988" name="Slide Number Placeholder 3"/>
          <p:cNvSpPr>
            <a:spLocks noGrp="1"/>
          </p:cNvSpPr>
          <p:nvPr>
            <p:ph type="sldNum" sz="quarter" idx="5"/>
          </p:nvPr>
        </p:nvSpPr>
        <p:spPr>
          <a:noFill/>
        </p:spPr>
        <p:txBody>
          <a:bodyPr/>
          <a:lstStyle/>
          <a:p>
            <a:fld id="{1A5BE33B-826A-4D8B-85AD-4429D46BF5FC}" type="slidenum">
              <a:rPr lang="en-US" smtClean="0"/>
              <a:pPr/>
              <a:t>18</a:t>
            </a:fld>
            <a:endParaRPr lang="en-US"/>
          </a:p>
        </p:txBody>
      </p:sp>
    </p:spTree>
    <p:extLst>
      <p:ext uri="{BB962C8B-B14F-4D97-AF65-F5344CB8AC3E}">
        <p14:creationId xmlns:p14="http://schemas.microsoft.com/office/powerpoint/2010/main" val="1853154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dirty="0"/>
              <a:t>In school, fight for least restrictive environment; apply the same principle</a:t>
            </a:r>
            <a:r>
              <a:rPr lang="en-US" baseline="0" dirty="0"/>
              <a:t> to guardianship</a:t>
            </a:r>
          </a:p>
          <a:p>
            <a:r>
              <a:rPr lang="en-US" baseline="0" dirty="0"/>
              <a:t>Guardianship prevents independence</a:t>
            </a:r>
          </a:p>
          <a:p>
            <a:endParaRPr lang="en-US" baseline="0" dirty="0"/>
          </a:p>
          <a:p>
            <a:r>
              <a:rPr lang="en-US" dirty="0" err="1"/>
              <a:t>Lifecourse</a:t>
            </a:r>
            <a:r>
              <a:rPr lang="en-US" dirty="0"/>
              <a:t> has the philosophy that everyone has the right to </a:t>
            </a:r>
            <a:r>
              <a:rPr lang="en-US" dirty="0" err="1"/>
              <a:t>live,laugh</a:t>
            </a:r>
            <a:r>
              <a:rPr lang="en-US" dirty="0"/>
              <a:t>, love in their community. It's the idea of people living their best life possible and then what are the tools that they need to achieve this. You would look at a person strengths. What they like and don't like. What resources are available 2 help them achieve their goals. </a:t>
            </a:r>
            <a:r>
              <a:rPr lang="en-US" dirty="0" err="1"/>
              <a:t>Lifecourse</a:t>
            </a:r>
            <a:r>
              <a:rPr lang="en-US" dirty="0"/>
              <a:t> Looks at every stage of life early childhood school age transition to adulthood , adulthood and even aging. </a:t>
            </a:r>
            <a:r>
              <a:rPr lang="en-US"/>
              <a:t>Then they break each group down into domains which can be employment, community living, spirituality. </a:t>
            </a:r>
            <a:endParaRPr lang="en-US" dirty="0"/>
          </a:p>
        </p:txBody>
      </p:sp>
      <p:sp>
        <p:nvSpPr>
          <p:cNvPr id="41988" name="Slide Number Placeholder 3"/>
          <p:cNvSpPr>
            <a:spLocks noGrp="1"/>
          </p:cNvSpPr>
          <p:nvPr>
            <p:ph type="sldNum" sz="quarter" idx="5"/>
          </p:nvPr>
        </p:nvSpPr>
        <p:spPr>
          <a:noFill/>
        </p:spPr>
        <p:txBody>
          <a:bodyPr/>
          <a:lstStyle/>
          <a:p>
            <a:fld id="{1A5BE33B-826A-4D8B-85AD-4429D46BF5FC}" type="slidenum">
              <a:rPr lang="en-US" smtClean="0"/>
              <a:pPr/>
              <a:t>19</a:t>
            </a:fld>
            <a:endParaRPr lang="en-US"/>
          </a:p>
        </p:txBody>
      </p:sp>
    </p:spTree>
    <p:extLst>
      <p:ext uri="{BB962C8B-B14F-4D97-AF65-F5344CB8AC3E}">
        <p14:creationId xmlns:p14="http://schemas.microsoft.com/office/powerpoint/2010/main" val="2319676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dirty="0"/>
              <a:t>In school, fight for least restrictive environment; apply the same principle</a:t>
            </a:r>
            <a:r>
              <a:rPr lang="en-US" baseline="0" dirty="0"/>
              <a:t> to guardianship</a:t>
            </a:r>
          </a:p>
          <a:p>
            <a:r>
              <a:rPr lang="en-US" baseline="0" dirty="0"/>
              <a:t>Guardianship prevents independence</a:t>
            </a:r>
            <a:endParaRPr lang="en-US" dirty="0"/>
          </a:p>
        </p:txBody>
      </p:sp>
      <p:sp>
        <p:nvSpPr>
          <p:cNvPr id="41988" name="Slide Number Placeholder 3"/>
          <p:cNvSpPr>
            <a:spLocks noGrp="1"/>
          </p:cNvSpPr>
          <p:nvPr>
            <p:ph type="sldNum" sz="quarter" idx="5"/>
          </p:nvPr>
        </p:nvSpPr>
        <p:spPr>
          <a:noFill/>
        </p:spPr>
        <p:txBody>
          <a:bodyPr/>
          <a:lstStyle/>
          <a:p>
            <a:fld id="{1A5BE33B-826A-4D8B-85AD-4429D46BF5FC}" type="slidenum">
              <a:rPr lang="en-US" smtClean="0"/>
              <a:pPr/>
              <a:t>20</a:t>
            </a:fld>
            <a:endParaRPr lang="en-US"/>
          </a:p>
        </p:txBody>
      </p:sp>
    </p:spTree>
    <p:extLst>
      <p:ext uri="{BB962C8B-B14F-4D97-AF65-F5344CB8AC3E}">
        <p14:creationId xmlns:p14="http://schemas.microsoft.com/office/powerpoint/2010/main" val="80123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a:p>
        </p:txBody>
      </p:sp>
      <p:sp>
        <p:nvSpPr>
          <p:cNvPr id="39940" name="Slide Number Placeholder 3"/>
          <p:cNvSpPr>
            <a:spLocks noGrp="1"/>
          </p:cNvSpPr>
          <p:nvPr>
            <p:ph type="sldNum" sz="quarter" idx="5"/>
          </p:nvPr>
        </p:nvSpPr>
        <p:spPr>
          <a:noFill/>
        </p:spPr>
        <p:txBody>
          <a:bodyPr/>
          <a:lstStyle/>
          <a:p>
            <a:fld id="{6BEDB456-6124-4FD9-9816-92DA6F4E37D1}" type="slidenum">
              <a:rPr lang="en-US" smtClean="0"/>
              <a:pPr/>
              <a:t>2</a:t>
            </a:fld>
            <a:endParaRPr lang="en-US" dirty="0"/>
          </a:p>
        </p:txBody>
      </p:sp>
    </p:spTree>
    <p:extLst>
      <p:ext uri="{BB962C8B-B14F-4D97-AF65-F5344CB8AC3E}">
        <p14:creationId xmlns:p14="http://schemas.microsoft.com/office/powerpoint/2010/main" val="4016242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dirty="0"/>
              <a:t>In school, fight for least restrictive environment; apply the same principle</a:t>
            </a:r>
            <a:r>
              <a:rPr lang="en-US" baseline="0" dirty="0"/>
              <a:t> to guardianship</a:t>
            </a:r>
          </a:p>
          <a:p>
            <a:r>
              <a:rPr lang="en-US" baseline="0" dirty="0"/>
              <a:t>Guardianship prevents independence</a:t>
            </a:r>
            <a:endParaRPr lang="en-US" dirty="0"/>
          </a:p>
        </p:txBody>
      </p:sp>
      <p:sp>
        <p:nvSpPr>
          <p:cNvPr id="41988" name="Slide Number Placeholder 3"/>
          <p:cNvSpPr>
            <a:spLocks noGrp="1"/>
          </p:cNvSpPr>
          <p:nvPr>
            <p:ph type="sldNum" sz="quarter" idx="5"/>
          </p:nvPr>
        </p:nvSpPr>
        <p:spPr>
          <a:noFill/>
        </p:spPr>
        <p:txBody>
          <a:bodyPr/>
          <a:lstStyle/>
          <a:p>
            <a:fld id="{1A5BE33B-826A-4D8B-85AD-4429D46BF5FC}" type="slidenum">
              <a:rPr lang="en-US" smtClean="0"/>
              <a:pPr/>
              <a:t>21</a:t>
            </a:fld>
            <a:endParaRPr lang="en-US"/>
          </a:p>
        </p:txBody>
      </p:sp>
    </p:spTree>
    <p:extLst>
      <p:ext uri="{BB962C8B-B14F-4D97-AF65-F5344CB8AC3E}">
        <p14:creationId xmlns:p14="http://schemas.microsoft.com/office/powerpoint/2010/main" val="703765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dirty="0"/>
              <a:t>In school, fight for least restrictive environment; apply the same principle</a:t>
            </a:r>
            <a:r>
              <a:rPr lang="en-US" baseline="0" dirty="0"/>
              <a:t> to guardianship</a:t>
            </a:r>
          </a:p>
          <a:p>
            <a:r>
              <a:rPr lang="en-US" baseline="0" dirty="0"/>
              <a:t>Guardianship prevents independence</a:t>
            </a:r>
            <a:endParaRPr lang="en-US" dirty="0"/>
          </a:p>
        </p:txBody>
      </p:sp>
      <p:sp>
        <p:nvSpPr>
          <p:cNvPr id="41988" name="Slide Number Placeholder 3"/>
          <p:cNvSpPr>
            <a:spLocks noGrp="1"/>
          </p:cNvSpPr>
          <p:nvPr>
            <p:ph type="sldNum" sz="quarter" idx="5"/>
          </p:nvPr>
        </p:nvSpPr>
        <p:spPr>
          <a:noFill/>
        </p:spPr>
        <p:txBody>
          <a:bodyPr/>
          <a:lstStyle/>
          <a:p>
            <a:fld id="{1A5BE33B-826A-4D8B-85AD-4429D46BF5FC}" type="slidenum">
              <a:rPr lang="en-US" smtClean="0"/>
              <a:pPr/>
              <a:t>22</a:t>
            </a:fld>
            <a:endParaRPr lang="en-US"/>
          </a:p>
        </p:txBody>
      </p:sp>
    </p:spTree>
    <p:extLst>
      <p:ext uri="{BB962C8B-B14F-4D97-AF65-F5344CB8AC3E}">
        <p14:creationId xmlns:p14="http://schemas.microsoft.com/office/powerpoint/2010/main" val="3502485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4A76E74-B4A3-431A-881D-2204171F4E54}" type="slidenum">
              <a:rPr lang="en-US" smtClean="0"/>
              <a:pPr/>
              <a:t>23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28064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177449B-4C70-4237-96E2-327E517A9734}" type="slidenum">
              <a:rPr lang="en-US" smtClean="0"/>
              <a:pPr/>
              <a:t>24</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56398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E290EE0-CE75-4CCA-A7C1-00560D764597}" type="slidenum">
              <a:rPr lang="en-US" smtClean="0"/>
              <a:pPr/>
              <a:t>25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38828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24C1247-C157-4F22-923E-35FFD629D614}" type="slidenum">
              <a:rPr lang="en-US" smtClean="0"/>
              <a:pPr/>
              <a:t>26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br>
              <a:rPr lang="en-US" dirty="0"/>
            </a:br>
            <a:endParaRPr lang="en-US" dirty="0"/>
          </a:p>
        </p:txBody>
      </p:sp>
    </p:spTree>
    <p:extLst>
      <p:ext uri="{BB962C8B-B14F-4D97-AF65-F5344CB8AC3E}">
        <p14:creationId xmlns:p14="http://schemas.microsoft.com/office/powerpoint/2010/main" val="312713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fld id="{48A8B8AC-6153-4AA0-8FAC-6C0AE2B9393B}" type="slidenum">
              <a:rPr lang="en-US" smtClean="0"/>
              <a:pPr/>
              <a:t>3</a:t>
            </a:fld>
            <a:endParaRPr lang="en-US"/>
          </a:p>
        </p:txBody>
      </p:sp>
    </p:spTree>
    <p:extLst>
      <p:ext uri="{BB962C8B-B14F-4D97-AF65-F5344CB8AC3E}">
        <p14:creationId xmlns:p14="http://schemas.microsoft.com/office/powerpoint/2010/main" val="233634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a:p>
        </p:txBody>
      </p:sp>
      <p:sp>
        <p:nvSpPr>
          <p:cNvPr id="40964" name="Slide Number Placeholder 3"/>
          <p:cNvSpPr>
            <a:spLocks noGrp="1"/>
          </p:cNvSpPr>
          <p:nvPr>
            <p:ph type="sldNum" sz="quarter" idx="5"/>
          </p:nvPr>
        </p:nvSpPr>
        <p:spPr>
          <a:noFill/>
        </p:spPr>
        <p:txBody>
          <a:bodyPr/>
          <a:lstStyle/>
          <a:p>
            <a:fld id="{48A8B8AC-6153-4AA0-8FAC-6C0AE2B9393B}" type="slidenum">
              <a:rPr lang="en-US" smtClean="0"/>
              <a:pPr/>
              <a:t>4</a:t>
            </a:fld>
            <a:endParaRPr lang="en-US"/>
          </a:p>
        </p:txBody>
      </p:sp>
    </p:spTree>
    <p:extLst>
      <p:ext uri="{BB962C8B-B14F-4D97-AF65-F5344CB8AC3E}">
        <p14:creationId xmlns:p14="http://schemas.microsoft.com/office/powerpoint/2010/main" val="150464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571E874-28E2-4530-8D1D-F894B31AD992}" type="slidenum">
              <a:rPr lang="en-US" smtClean="0"/>
              <a:pPr/>
              <a:t>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a:t>The more limited the guardianship, the better for the person</a:t>
            </a:r>
          </a:p>
          <a:p>
            <a:pPr eaLnBrk="1" hangingPunct="1"/>
            <a:endParaRPr lang="en-US" dirty="0"/>
          </a:p>
          <a:p>
            <a:pPr eaLnBrk="1" hangingPunct="1"/>
            <a:r>
              <a:rPr lang="en-US" dirty="0"/>
              <a:t>Emergency situations like death of the previous guardian; a medical emergency</a:t>
            </a:r>
            <a:r>
              <a:rPr lang="en-US" baseline="0" dirty="0"/>
              <a:t> like a stroke or coma and someone needs to pay the person’s bills</a:t>
            </a:r>
            <a:endParaRPr lang="en-US" dirty="0"/>
          </a:p>
        </p:txBody>
      </p:sp>
    </p:spTree>
    <p:extLst>
      <p:ext uri="{BB962C8B-B14F-4D97-AF65-F5344CB8AC3E}">
        <p14:creationId xmlns:p14="http://schemas.microsoft.com/office/powerpoint/2010/main" val="180493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to overturn,</a:t>
            </a:r>
            <a:r>
              <a:rPr lang="en-US" baseline="0" dirty="0"/>
              <a:t> but very difficult</a:t>
            </a:r>
            <a:endParaRPr lang="en-US" dirty="0"/>
          </a:p>
        </p:txBody>
      </p:sp>
      <p:sp>
        <p:nvSpPr>
          <p:cNvPr id="4" name="Slide Number Placeholder 3"/>
          <p:cNvSpPr>
            <a:spLocks noGrp="1"/>
          </p:cNvSpPr>
          <p:nvPr>
            <p:ph type="sldNum" sz="quarter" idx="10"/>
          </p:nvPr>
        </p:nvSpPr>
        <p:spPr/>
        <p:txBody>
          <a:bodyPr/>
          <a:lstStyle/>
          <a:p>
            <a:pPr>
              <a:defRPr/>
            </a:pPr>
            <a:fld id="{7280165B-4AD7-4277-8988-27E7E1F190EC}" type="slidenum">
              <a:rPr lang="en-US" smtClean="0"/>
              <a:pPr>
                <a:defRPr/>
              </a:pPr>
              <a:t>7</a:t>
            </a:fld>
            <a:endParaRPr lang="en-US"/>
          </a:p>
        </p:txBody>
      </p:sp>
    </p:spTree>
    <p:extLst>
      <p:ext uri="{BB962C8B-B14F-4D97-AF65-F5344CB8AC3E}">
        <p14:creationId xmlns:p14="http://schemas.microsoft.com/office/powerpoint/2010/main" val="108045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2FD70D5-C1C4-48F9-B2C1-77660CA64112}" type="slidenum">
              <a:rPr lang="en-US" smtClean="0"/>
              <a:pPr/>
              <a:t>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a:t>Your bank will have a notary; sometimes post office; my library has one</a:t>
            </a:r>
          </a:p>
        </p:txBody>
      </p:sp>
    </p:spTree>
    <p:extLst>
      <p:ext uri="{BB962C8B-B14F-4D97-AF65-F5344CB8AC3E}">
        <p14:creationId xmlns:p14="http://schemas.microsoft.com/office/powerpoint/2010/main" val="3052167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2FD70D5-C1C4-48F9-B2C1-77660CA64112}" type="slidenum">
              <a:rPr lang="en-US" smtClean="0"/>
              <a:pPr/>
              <a:t>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a:t>By including</a:t>
            </a:r>
            <a:r>
              <a:rPr lang="en-US" baseline="0" dirty="0"/>
              <a:t> educational matters, you can still be involved in the case conference, and you can still talk with the school</a:t>
            </a:r>
            <a:endParaRPr lang="en-US" dirty="0"/>
          </a:p>
        </p:txBody>
      </p:sp>
    </p:spTree>
    <p:extLst>
      <p:ext uri="{BB962C8B-B14F-4D97-AF65-F5344CB8AC3E}">
        <p14:creationId xmlns:p14="http://schemas.microsoft.com/office/powerpoint/2010/main" val="1168649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POAs only go into</a:t>
            </a:r>
            <a:r>
              <a:rPr lang="en-US" baseline="0" dirty="0"/>
              <a:t> effect when the person is incapacitated; I would take that requirement out</a:t>
            </a:r>
            <a:endParaRPr lang="en-US" dirty="0"/>
          </a:p>
        </p:txBody>
      </p:sp>
      <p:sp>
        <p:nvSpPr>
          <p:cNvPr id="4" name="Slide Number Placeholder 3"/>
          <p:cNvSpPr>
            <a:spLocks noGrp="1"/>
          </p:cNvSpPr>
          <p:nvPr>
            <p:ph type="sldNum" sz="quarter" idx="10"/>
          </p:nvPr>
        </p:nvSpPr>
        <p:spPr/>
        <p:txBody>
          <a:bodyPr/>
          <a:lstStyle/>
          <a:p>
            <a:pPr>
              <a:defRPr/>
            </a:pPr>
            <a:fld id="{7280165B-4AD7-4277-8988-27E7E1F190EC}" type="slidenum">
              <a:rPr lang="en-US" smtClean="0"/>
              <a:pPr>
                <a:defRPr/>
              </a:pPr>
              <a:t>10</a:t>
            </a:fld>
            <a:endParaRPr lang="en-US"/>
          </a:p>
        </p:txBody>
      </p:sp>
    </p:spTree>
    <p:extLst>
      <p:ext uri="{BB962C8B-B14F-4D97-AF65-F5344CB8AC3E}">
        <p14:creationId xmlns:p14="http://schemas.microsoft.com/office/powerpoint/2010/main" val="111816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7ACD8C6-2341-4C22-87F6-24E3BAD7818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F4260D-AFBF-4437-AB7B-B8842532122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DE6D3D1D-82C0-48B1-884A-3D16776D9788}"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49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149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p:cNvSpPr>
            <a:spLocks noGrp="1"/>
          </p:cNvSpPr>
          <p:nvPr>
            <p:ph type="dt" sz="half" idx="10"/>
          </p:nvPr>
        </p:nvSpPr>
        <p:spPr/>
        <p:txBody>
          <a:bodyPr/>
          <a:lstStyle>
            <a:lvl1pPr>
              <a:defRPr/>
            </a:lvl1pPr>
          </a:lstStyle>
          <a:p>
            <a:pPr>
              <a:defRPr/>
            </a:pPr>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550478FF-A888-4CF2-88DD-C38EE02F2E0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1E19740-330D-40BF-B67B-DEECA85702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7B99B3F6-E35D-46E9-893F-4E5B88CB3C3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70B3E7B8-09E0-4F4B-9788-E945E4ACA92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C35B225-C8B8-4249-A91D-B5338FD0583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E61F7B09-E912-437A-81B3-AB368D5ED84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573DF311-FD51-4121-9A34-2D880B3A2C7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E2B1D617-7AA3-42F9-A846-987882A649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28AEDC93-3972-4F71-9181-9326E818A351}"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670412FF-CBC7-43FE-85A3-1724DC473945}"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ABE78F55-7E8F-4B7F-8F15-F72C41DDAB41}"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 id="2147484564" r:id="rId12"/>
    <p:sldLayoutId id="2147484565" r:id="rId13"/>
  </p:sldLayoutIdLst>
  <p:txStyles>
    <p:titleStyle>
      <a:lvl1pPr algn="ctr" rtl="0" eaLnBrk="0" fontAlgn="base" hangingPunct="0">
        <a:spcBef>
          <a:spcPct val="0"/>
        </a:spcBef>
        <a:spcAft>
          <a:spcPct val="0"/>
        </a:spcAft>
        <a:defRPr sz="3300" kern="1200">
          <a:solidFill>
            <a:srgbClr val="E1B200"/>
          </a:solidFill>
          <a:latin typeface="+mj-lt"/>
          <a:ea typeface="+mj-ea"/>
          <a:cs typeface="+mj-cs"/>
        </a:defRPr>
      </a:lvl1pPr>
      <a:lvl2pPr algn="ctr" rtl="0" eaLnBrk="0" fontAlgn="base" hangingPunct="0">
        <a:spcBef>
          <a:spcPct val="0"/>
        </a:spcBef>
        <a:spcAft>
          <a:spcPct val="0"/>
        </a:spcAft>
        <a:defRPr sz="3300">
          <a:solidFill>
            <a:srgbClr val="E1B200"/>
          </a:solidFill>
          <a:latin typeface="Trebuchet MS" pitchFamily="34" charset="0"/>
        </a:defRPr>
      </a:lvl2pPr>
      <a:lvl3pPr algn="ctr" rtl="0" eaLnBrk="0" fontAlgn="base" hangingPunct="0">
        <a:spcBef>
          <a:spcPct val="0"/>
        </a:spcBef>
        <a:spcAft>
          <a:spcPct val="0"/>
        </a:spcAft>
        <a:defRPr sz="3300">
          <a:solidFill>
            <a:srgbClr val="E1B200"/>
          </a:solidFill>
          <a:latin typeface="Trebuchet MS" pitchFamily="34" charset="0"/>
        </a:defRPr>
      </a:lvl3pPr>
      <a:lvl4pPr algn="ctr" rtl="0" eaLnBrk="0" fontAlgn="base" hangingPunct="0">
        <a:spcBef>
          <a:spcPct val="0"/>
        </a:spcBef>
        <a:spcAft>
          <a:spcPct val="0"/>
        </a:spcAft>
        <a:defRPr sz="3300">
          <a:solidFill>
            <a:srgbClr val="E1B200"/>
          </a:solidFill>
          <a:latin typeface="Trebuchet MS" pitchFamily="34" charset="0"/>
        </a:defRPr>
      </a:lvl4pPr>
      <a:lvl5pPr algn="ctr" rtl="0" eaLnBrk="0" fontAlgn="base" hangingPunct="0">
        <a:spcBef>
          <a:spcPct val="0"/>
        </a:spcBef>
        <a:spcAft>
          <a:spcPct val="0"/>
        </a:spcAft>
        <a:defRPr sz="3300">
          <a:solidFill>
            <a:srgbClr val="E1B200"/>
          </a:solidFill>
          <a:latin typeface="Trebuchet MS" pitchFamily="34" charset="0"/>
        </a:defRPr>
      </a:lvl5pPr>
      <a:lvl6pPr marL="457200" algn="ctr" rtl="0" fontAlgn="base">
        <a:spcBef>
          <a:spcPct val="0"/>
        </a:spcBef>
        <a:spcAft>
          <a:spcPct val="0"/>
        </a:spcAft>
        <a:defRPr sz="3300">
          <a:solidFill>
            <a:srgbClr val="E1B200"/>
          </a:solidFill>
          <a:latin typeface="Trebuchet MS" pitchFamily="34" charset="0"/>
        </a:defRPr>
      </a:lvl6pPr>
      <a:lvl7pPr marL="914400" algn="ctr" rtl="0" fontAlgn="base">
        <a:spcBef>
          <a:spcPct val="0"/>
        </a:spcBef>
        <a:spcAft>
          <a:spcPct val="0"/>
        </a:spcAft>
        <a:defRPr sz="3300">
          <a:solidFill>
            <a:srgbClr val="E1B200"/>
          </a:solidFill>
          <a:latin typeface="Trebuchet MS" pitchFamily="34" charset="0"/>
        </a:defRPr>
      </a:lvl7pPr>
      <a:lvl8pPr marL="1371600" algn="ctr" rtl="0" fontAlgn="base">
        <a:spcBef>
          <a:spcPct val="0"/>
        </a:spcBef>
        <a:spcAft>
          <a:spcPct val="0"/>
        </a:spcAft>
        <a:defRPr sz="3300">
          <a:solidFill>
            <a:srgbClr val="E1B200"/>
          </a:solidFill>
          <a:latin typeface="Trebuchet MS" pitchFamily="34" charset="0"/>
        </a:defRPr>
      </a:lvl8pPr>
      <a:lvl9pPr marL="1828800" algn="ctr" rtl="0" fontAlgn="base">
        <a:spcBef>
          <a:spcPct val="0"/>
        </a:spcBef>
        <a:spcAft>
          <a:spcPct val="0"/>
        </a:spcAft>
        <a:defRPr sz="3300">
          <a:solidFill>
            <a:srgbClr val="E1B200"/>
          </a:solidFill>
          <a:latin typeface="Trebuchet MS"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FFCB00"/>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FFCB0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FFCB00"/>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supporteddecisionmaking.or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www.arcin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a:xfrm>
            <a:off x="2895600" y="5029200"/>
            <a:ext cx="6096000" cy="1371600"/>
          </a:xfrm>
        </p:spPr>
        <p:txBody>
          <a:bodyPr anchor="ctr"/>
          <a:lstStyle/>
          <a:p>
            <a:pPr algn="ctr" eaLnBrk="1" hangingPunct="1"/>
            <a:r>
              <a:rPr lang="en-US" sz="2600" dirty="0">
                <a:solidFill>
                  <a:srgbClr val="EA7125"/>
                </a:solidFill>
                <a:latin typeface="+mn-lt"/>
              </a:rPr>
              <a:t>Making an Informed Choice: </a:t>
            </a:r>
            <a:br>
              <a:rPr lang="en-US" sz="2600" dirty="0">
                <a:solidFill>
                  <a:srgbClr val="EA7125"/>
                </a:solidFill>
                <a:latin typeface="+mn-lt"/>
              </a:rPr>
            </a:br>
            <a:r>
              <a:rPr lang="en-US" sz="2600" dirty="0">
                <a:solidFill>
                  <a:srgbClr val="EA7125"/>
                </a:solidFill>
                <a:latin typeface="+mn-lt"/>
              </a:rPr>
              <a:t>Know the Facts and Know the Options Surrounding Guardianship</a:t>
            </a:r>
            <a:endParaRPr lang="en-US" sz="2600" dirty="0">
              <a:solidFill>
                <a:srgbClr val="EA7125"/>
              </a:solidFill>
              <a:latin typeface="+mn-lt"/>
              <a:cs typeface="Arial" charset="0"/>
            </a:endParaRPr>
          </a:p>
        </p:txBody>
      </p:sp>
      <p:pic>
        <p:nvPicPr>
          <p:cNvPr id="13315" name="Picture Placeholder 6" descr="Shine Grow Life Sing.jpg"/>
          <p:cNvPicPr>
            <a:picLocks noGrp="1" noChangeAspect="1"/>
          </p:cNvPicPr>
          <p:nvPr>
            <p:ph type="pic" idx="1"/>
          </p:nvPr>
        </p:nvPicPr>
        <p:blipFill>
          <a:blip r:embed="rId3" cstate="print"/>
          <a:srcRect l="8028" r="8028"/>
          <a:stretch>
            <a:fillRect/>
          </a:stretch>
        </p:blipFill>
        <p:spPr>
          <a:xfrm>
            <a:off x="3048000" y="609600"/>
            <a:ext cx="5867400" cy="4267200"/>
          </a:xfrm>
        </p:spPr>
      </p:pic>
      <p:sp>
        <p:nvSpPr>
          <p:cNvPr id="3075" name="Rectangle 7"/>
          <p:cNvSpPr>
            <a:spLocks noGrp="1" noChangeArrowheads="1"/>
          </p:cNvSpPr>
          <p:nvPr>
            <p:ph type="body" sz="half" idx="2"/>
          </p:nvPr>
        </p:nvSpPr>
        <p:spPr>
          <a:xfrm>
            <a:off x="228600" y="990600"/>
            <a:ext cx="2590800" cy="5257800"/>
          </a:xfrm>
        </p:spPr>
        <p:txBody>
          <a:bodyPr>
            <a:normAutofit/>
          </a:bodyPr>
          <a:lstStyle/>
          <a:p>
            <a:pPr algn="ctr" eaLnBrk="1" fontAlgn="auto" hangingPunct="1">
              <a:defRPr/>
            </a:pPr>
            <a:endParaRPr lang="en-US" sz="2800" dirty="0">
              <a:solidFill>
                <a:schemeClr val="tx2"/>
              </a:solidFill>
              <a:latin typeface="Trebuchet MS" pitchFamily="34" charset="0"/>
              <a:cs typeface="Arial" pitchFamily="34" charset="0"/>
            </a:endParaRPr>
          </a:p>
          <a:p>
            <a:pPr algn="ctr" eaLnBrk="1" fontAlgn="auto" hangingPunct="1">
              <a:defRPr/>
            </a:pPr>
            <a:endParaRPr lang="en-US" sz="3600" b="1" dirty="0">
              <a:solidFill>
                <a:srgbClr val="FFCB00"/>
              </a:solidFill>
              <a:latin typeface="Trebuchet MS" pitchFamily="34" charset="0"/>
              <a:cs typeface="Arial" pitchFamily="34" charset="0"/>
            </a:endParaRPr>
          </a:p>
          <a:p>
            <a:pPr algn="ctr" eaLnBrk="1" fontAlgn="auto" hangingPunct="1">
              <a:defRPr/>
            </a:pPr>
            <a:endParaRPr lang="en-US" sz="4000" dirty="0">
              <a:cs typeface="Arial" pitchFamily="34" charset="0"/>
            </a:endParaRPr>
          </a:p>
          <a:p>
            <a:pPr algn="ctr" eaLnBrk="1" fontAlgn="auto" hangingPunct="1">
              <a:defRPr/>
            </a:pPr>
            <a:endParaRPr lang="en-US" sz="4000" dirty="0">
              <a:cs typeface="Arial" pitchFamily="34" charset="0"/>
            </a:endParaRPr>
          </a:p>
          <a:p>
            <a:pPr algn="ctr" eaLnBrk="1" fontAlgn="auto" hangingPunct="1">
              <a:defRPr/>
            </a:pPr>
            <a:endParaRPr lang="en-US" sz="2000" b="1" dirty="0">
              <a:solidFill>
                <a:schemeClr val="tx2">
                  <a:lumMod val="50000"/>
                </a:schemeClr>
              </a:solidFill>
              <a:cs typeface="Arial" pitchFamily="34" charset="0"/>
            </a:endParaRPr>
          </a:p>
          <a:p>
            <a:pPr algn="ctr" eaLnBrk="1" fontAlgn="auto" hangingPunct="1">
              <a:defRPr/>
            </a:pPr>
            <a:endParaRPr lang="en-US" sz="2000" b="1" dirty="0">
              <a:solidFill>
                <a:schemeClr val="tx2">
                  <a:lumMod val="50000"/>
                </a:schemeClr>
              </a:solidFill>
              <a:cs typeface="Arial" pitchFamily="34" charset="0"/>
            </a:endParaRPr>
          </a:p>
          <a:p>
            <a:pPr algn="ctr" eaLnBrk="1" fontAlgn="auto" hangingPunct="1">
              <a:defRPr/>
            </a:pPr>
            <a:r>
              <a:rPr lang="en-US" sz="2000" b="1" dirty="0">
                <a:solidFill>
                  <a:schemeClr val="tx2">
                    <a:lumMod val="50000"/>
                  </a:schemeClr>
                </a:solidFill>
                <a:cs typeface="Arial" pitchFamily="34" charset="0"/>
              </a:rPr>
              <a:t>www.arcind.org</a:t>
            </a:r>
          </a:p>
        </p:txBody>
      </p:sp>
      <p:pic>
        <p:nvPicPr>
          <p:cNvPr id="13317" name="Picture 5" descr="Z:\Rebranding\Logos_Font\Download-thearcchapters-3\Indiana\3. Logo Artwork - Chapter\JPG &amp; PNG Files MS Office\PNG Files Transparent Backgrounds\Arc_Indiana_SolidBlack_PNG.png"/>
          <p:cNvPicPr>
            <a:picLocks noChangeAspect="1" noChangeArrowheads="1"/>
          </p:cNvPicPr>
          <p:nvPr/>
        </p:nvPicPr>
        <p:blipFill>
          <a:blip r:embed="rId4" cstate="print"/>
          <a:srcRect/>
          <a:stretch>
            <a:fillRect/>
          </a:stretch>
        </p:blipFill>
        <p:spPr bwMode="auto">
          <a:xfrm>
            <a:off x="0" y="1600200"/>
            <a:ext cx="3109913" cy="22082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sz="2800" dirty="0"/>
              <a:t>Pros</a:t>
            </a:r>
          </a:p>
        </p:txBody>
      </p:sp>
      <p:sp>
        <p:nvSpPr>
          <p:cNvPr id="6" name="Text Placeholder 5"/>
          <p:cNvSpPr>
            <a:spLocks noGrp="1"/>
          </p:cNvSpPr>
          <p:nvPr>
            <p:ph type="body" sz="half" idx="3"/>
          </p:nvPr>
        </p:nvSpPr>
        <p:spPr/>
        <p:txBody>
          <a:bodyPr/>
          <a:lstStyle/>
          <a:p>
            <a:r>
              <a:rPr lang="en-US" sz="2800" dirty="0"/>
              <a:t>Considerations</a:t>
            </a:r>
          </a:p>
        </p:txBody>
      </p:sp>
      <p:sp>
        <p:nvSpPr>
          <p:cNvPr id="5" name="Content Placeholder 4"/>
          <p:cNvSpPr>
            <a:spLocks noGrp="1"/>
          </p:cNvSpPr>
          <p:nvPr>
            <p:ph sz="quarter" idx="2"/>
          </p:nvPr>
        </p:nvSpPr>
        <p:spPr/>
        <p:txBody>
          <a:bodyPr/>
          <a:lstStyle/>
          <a:p>
            <a:pPr>
              <a:buFont typeface="Wingdings" panose="05000000000000000000" pitchFamily="2" charset="2"/>
              <a:buChar char="Ø"/>
            </a:pPr>
            <a:r>
              <a:rPr lang="en-US" sz="2400" dirty="0"/>
              <a:t>No Court!  Just needs to be notarized</a:t>
            </a:r>
          </a:p>
          <a:p>
            <a:pPr>
              <a:buFont typeface="Wingdings" panose="05000000000000000000" pitchFamily="2" charset="2"/>
              <a:buChar char="Ø"/>
            </a:pPr>
            <a:r>
              <a:rPr lang="en-US" sz="2400" dirty="0"/>
              <a:t>Can have an attorney draft a specific document or download from legal websites</a:t>
            </a:r>
          </a:p>
          <a:p>
            <a:pPr>
              <a:buFont typeface="Wingdings" panose="05000000000000000000" pitchFamily="2" charset="2"/>
              <a:buChar char="Ø"/>
            </a:pPr>
            <a:r>
              <a:rPr lang="en-US" sz="2400" dirty="0"/>
              <a:t>Allows independence</a:t>
            </a:r>
          </a:p>
          <a:p>
            <a:pPr>
              <a:buFont typeface="Wingdings" panose="05000000000000000000" pitchFamily="2" charset="2"/>
              <a:buChar char="Ø"/>
            </a:pPr>
            <a:r>
              <a:rPr lang="en-US" sz="2400" dirty="0"/>
              <a:t>Allows the individual to keep their rights</a:t>
            </a:r>
          </a:p>
          <a:p>
            <a:pPr>
              <a:buFont typeface="Wingdings" panose="05000000000000000000" pitchFamily="2" charset="2"/>
              <a:buChar char="Ø"/>
            </a:pPr>
            <a:endParaRPr lang="en-US" dirty="0"/>
          </a:p>
        </p:txBody>
      </p:sp>
      <p:sp>
        <p:nvSpPr>
          <p:cNvPr id="7" name="Content Placeholder 6"/>
          <p:cNvSpPr>
            <a:spLocks noGrp="1"/>
          </p:cNvSpPr>
          <p:nvPr>
            <p:ph sz="quarter" idx="4"/>
          </p:nvPr>
        </p:nvSpPr>
        <p:spPr/>
        <p:txBody>
          <a:bodyPr/>
          <a:lstStyle/>
          <a:p>
            <a:pPr>
              <a:buFont typeface="Wingdings" panose="05000000000000000000" pitchFamily="2" charset="2"/>
              <a:buChar char="Ø"/>
            </a:pPr>
            <a:r>
              <a:rPr lang="en-US" sz="2400" dirty="0"/>
              <a:t>Revocable (although revocation can be contested)</a:t>
            </a:r>
          </a:p>
          <a:p>
            <a:pPr>
              <a:buFont typeface="Wingdings" panose="05000000000000000000" pitchFamily="2" charset="2"/>
              <a:buChar char="Ø"/>
            </a:pPr>
            <a:r>
              <a:rPr lang="en-US" sz="2400" dirty="0"/>
              <a:t>Easily transferable (for example, if the POA dies, can revoke the old POA and easily issue a new one or can include a successor in the original POA)</a:t>
            </a:r>
          </a:p>
        </p:txBody>
      </p:sp>
      <p:sp>
        <p:nvSpPr>
          <p:cNvPr id="2" name="Title 1"/>
          <p:cNvSpPr>
            <a:spLocks noGrp="1"/>
          </p:cNvSpPr>
          <p:nvPr>
            <p:ph type="title"/>
          </p:nvPr>
        </p:nvSpPr>
        <p:spPr/>
        <p:txBody>
          <a:bodyPr/>
          <a:lstStyle/>
          <a:p>
            <a:r>
              <a:rPr lang="en-US" dirty="0">
                <a:solidFill>
                  <a:srgbClr val="EA7125"/>
                </a:solidFill>
              </a:rPr>
              <a:t>Power of Attorney</a:t>
            </a:r>
          </a:p>
        </p:txBody>
      </p:sp>
    </p:spTree>
    <p:extLst>
      <p:ext uri="{BB962C8B-B14F-4D97-AF65-F5344CB8AC3E}">
        <p14:creationId xmlns:p14="http://schemas.microsoft.com/office/powerpoint/2010/main" val="3036072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EA7125"/>
                </a:solidFill>
              </a:rPr>
              <a:t>Formal Representation</a:t>
            </a:r>
          </a:p>
        </p:txBody>
      </p:sp>
      <p:sp>
        <p:nvSpPr>
          <p:cNvPr id="3" name="Rectangle 2"/>
          <p:cNvSpPr/>
          <p:nvPr/>
        </p:nvSpPr>
        <p:spPr>
          <a:xfrm>
            <a:off x="457200" y="1295400"/>
            <a:ext cx="8534400" cy="5194499"/>
          </a:xfrm>
          <a:prstGeom prst="rect">
            <a:avLst/>
          </a:prstGeom>
        </p:spPr>
        <p:txBody>
          <a:bodyPr wrap="square">
            <a:spAutoFit/>
          </a:bodyPr>
          <a:lstStyle/>
          <a:p>
            <a:pPr eaLnBrk="1" hangingPunct="1">
              <a:lnSpc>
                <a:spcPct val="150000"/>
              </a:lnSpc>
              <a:buFont typeface="Wingdings" pitchFamily="2" charset="2"/>
              <a:buChar char="Ø"/>
            </a:pPr>
            <a:r>
              <a:rPr lang="en-US" sz="2800" dirty="0">
                <a:solidFill>
                  <a:srgbClr val="EA7125"/>
                </a:solidFill>
                <a:effectLst/>
                <a:latin typeface="+mn-lt"/>
              </a:rPr>
              <a:t> </a:t>
            </a:r>
            <a:r>
              <a:rPr lang="en-US" sz="2800" dirty="0">
                <a:effectLst/>
                <a:latin typeface="+mn-lt"/>
              </a:rPr>
              <a:t>Health Care Representative</a:t>
            </a:r>
          </a:p>
          <a:p>
            <a:pPr lvl="1" eaLnBrk="1" hangingPunct="1">
              <a:lnSpc>
                <a:spcPct val="150000"/>
              </a:lnSpc>
              <a:buClr>
                <a:srgbClr val="EA7125"/>
              </a:buClr>
              <a:buFont typeface="Wingdings" pitchFamily="2" charset="2"/>
              <a:buChar char="Ø"/>
            </a:pPr>
            <a:r>
              <a:rPr lang="en-US" sz="2400" dirty="0">
                <a:effectLst/>
                <a:latin typeface="+mn-lt"/>
              </a:rPr>
              <a:t>Allows designated person to get information and make decisions about another individual</a:t>
            </a:r>
          </a:p>
          <a:p>
            <a:pPr lvl="1" eaLnBrk="1" hangingPunct="1">
              <a:lnSpc>
                <a:spcPct val="150000"/>
              </a:lnSpc>
              <a:buClr>
                <a:srgbClr val="EA7125"/>
              </a:buClr>
              <a:buFont typeface="Wingdings" pitchFamily="2" charset="2"/>
              <a:buChar char="Ø"/>
            </a:pPr>
            <a:r>
              <a:rPr lang="en-US" sz="2400" dirty="0">
                <a:effectLst/>
                <a:latin typeface="+mn-lt"/>
              </a:rPr>
              <a:t>Can be set up with individual health care providers</a:t>
            </a:r>
          </a:p>
          <a:p>
            <a:pPr lvl="1" eaLnBrk="1" hangingPunct="1">
              <a:lnSpc>
                <a:spcPct val="150000"/>
              </a:lnSpc>
              <a:buClr>
                <a:srgbClr val="EA7125"/>
              </a:buClr>
              <a:buFont typeface="Wingdings" pitchFamily="2" charset="2"/>
              <a:buChar char="Ø"/>
            </a:pPr>
            <a:r>
              <a:rPr lang="en-US" sz="2400" dirty="0">
                <a:effectLst/>
                <a:latin typeface="+mn-lt"/>
              </a:rPr>
              <a:t>State has a form available, but it’s not the only option</a:t>
            </a:r>
          </a:p>
          <a:p>
            <a:pPr eaLnBrk="1" hangingPunct="1">
              <a:lnSpc>
                <a:spcPct val="150000"/>
              </a:lnSpc>
              <a:buClr>
                <a:srgbClr val="EA7125"/>
              </a:buClr>
              <a:buFont typeface="Wingdings" pitchFamily="2" charset="2"/>
              <a:buChar char="Ø"/>
            </a:pPr>
            <a:r>
              <a:rPr lang="en-US" sz="2800" dirty="0">
                <a:effectLst/>
                <a:latin typeface="+mn-lt"/>
              </a:rPr>
              <a:t>Educational Representative</a:t>
            </a:r>
          </a:p>
          <a:p>
            <a:pPr lvl="1" eaLnBrk="1" hangingPunct="1">
              <a:lnSpc>
                <a:spcPct val="150000"/>
              </a:lnSpc>
              <a:buFont typeface="Wingdings" pitchFamily="2" charset="2"/>
              <a:buChar char="Ø"/>
            </a:pPr>
            <a:r>
              <a:rPr lang="en-US" sz="2300" dirty="0">
                <a:solidFill>
                  <a:srgbClr val="EA7125"/>
                </a:solidFill>
                <a:effectLst/>
                <a:latin typeface="+mn-lt"/>
              </a:rPr>
              <a:t> </a:t>
            </a:r>
            <a:r>
              <a:rPr lang="en-US" sz="2400" dirty="0">
                <a:effectLst/>
                <a:latin typeface="+mn-lt"/>
              </a:rPr>
              <a:t>No official form</a:t>
            </a:r>
          </a:p>
          <a:p>
            <a:pPr lvl="1" eaLnBrk="1" hangingPunct="1">
              <a:lnSpc>
                <a:spcPct val="150000"/>
              </a:lnSpc>
              <a:buClr>
                <a:srgbClr val="EA7125"/>
              </a:buClr>
              <a:buFont typeface="Wingdings" pitchFamily="2" charset="2"/>
              <a:buChar char="Ø"/>
            </a:pPr>
            <a:r>
              <a:rPr lang="en-US" sz="2400" dirty="0">
                <a:effectLst/>
                <a:latin typeface="+mn-lt"/>
              </a:rPr>
              <a:t>Allows a designated person to represent the individual in educational matters, including the case conference </a:t>
            </a:r>
          </a:p>
        </p:txBody>
      </p:sp>
    </p:spTree>
    <p:extLst>
      <p:ext uri="{BB962C8B-B14F-4D97-AF65-F5344CB8AC3E}">
        <p14:creationId xmlns:p14="http://schemas.microsoft.com/office/powerpoint/2010/main" val="95095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EA7125"/>
                </a:solidFill>
              </a:rPr>
              <a:t>Psychiatric Advance Directive</a:t>
            </a:r>
          </a:p>
        </p:txBody>
      </p:sp>
      <p:sp>
        <p:nvSpPr>
          <p:cNvPr id="3" name="Rectangle 2"/>
          <p:cNvSpPr/>
          <p:nvPr/>
        </p:nvSpPr>
        <p:spPr>
          <a:xfrm>
            <a:off x="381000" y="1524000"/>
            <a:ext cx="8610600" cy="4247317"/>
          </a:xfrm>
          <a:prstGeom prst="rect">
            <a:avLst/>
          </a:prstGeom>
        </p:spPr>
        <p:txBody>
          <a:bodyPr wrap="square">
            <a:spAutoFit/>
          </a:bodyPr>
          <a:lstStyle/>
          <a:p>
            <a:pPr eaLnBrk="1" hangingPunct="1">
              <a:lnSpc>
                <a:spcPct val="150000"/>
              </a:lnSpc>
              <a:buFont typeface="Wingdings" pitchFamily="2" charset="2"/>
              <a:buChar char="Ø"/>
            </a:pPr>
            <a:r>
              <a:rPr lang="en-US" sz="2800" dirty="0">
                <a:solidFill>
                  <a:srgbClr val="EA7125"/>
                </a:solidFill>
                <a:effectLst/>
                <a:latin typeface="+mn-lt"/>
              </a:rPr>
              <a:t> </a:t>
            </a:r>
            <a:r>
              <a:rPr lang="en-US" sz="2800" dirty="0">
                <a:effectLst/>
                <a:latin typeface="+mn-lt"/>
              </a:rPr>
              <a:t>Like other Advance Directives</a:t>
            </a:r>
          </a:p>
          <a:p>
            <a:pPr lvl="1" eaLnBrk="1" hangingPunct="1">
              <a:lnSpc>
                <a:spcPct val="150000"/>
              </a:lnSpc>
              <a:buClr>
                <a:srgbClr val="EA7125"/>
              </a:buClr>
              <a:buFont typeface="Wingdings" pitchFamily="2" charset="2"/>
              <a:buChar char="Ø"/>
            </a:pPr>
            <a:r>
              <a:rPr lang="en-US" sz="2400" dirty="0">
                <a:effectLst/>
                <a:latin typeface="+mn-lt"/>
              </a:rPr>
              <a:t>Must have psychiatric diagnosis</a:t>
            </a:r>
          </a:p>
          <a:p>
            <a:pPr lvl="1" eaLnBrk="1" hangingPunct="1">
              <a:lnSpc>
                <a:spcPct val="150000"/>
              </a:lnSpc>
              <a:buClr>
                <a:srgbClr val="EA7125"/>
              </a:buClr>
              <a:buFont typeface="Wingdings" pitchFamily="2" charset="2"/>
              <a:buChar char="Ø"/>
            </a:pPr>
            <a:r>
              <a:rPr lang="en-US" sz="2400" dirty="0">
                <a:effectLst/>
                <a:latin typeface="+mn-lt"/>
              </a:rPr>
              <a:t>Must be signed by the treating psychiatrist</a:t>
            </a:r>
          </a:p>
          <a:p>
            <a:pPr marL="342900" indent="-342900" eaLnBrk="1" hangingPunct="1">
              <a:buClr>
                <a:srgbClr val="EA7125"/>
              </a:buClr>
              <a:buFont typeface="Wingdings" panose="05000000000000000000" pitchFamily="2" charset="2"/>
              <a:buChar char="Ø"/>
            </a:pPr>
            <a:r>
              <a:rPr lang="en-US" sz="2800" dirty="0">
                <a:effectLst/>
                <a:latin typeface="+mn-lt"/>
              </a:rPr>
              <a:t>When an individual with mental illness is competent, allows the person to state their treatment wishes when psychosis takes over</a:t>
            </a:r>
          </a:p>
          <a:p>
            <a:pPr marL="800100" lvl="1" indent="-342900" eaLnBrk="1" hangingPunct="1">
              <a:buClr>
                <a:srgbClr val="EA7125"/>
              </a:buClr>
              <a:buFont typeface="Wingdings" panose="05000000000000000000" pitchFamily="2" charset="2"/>
              <a:buChar char="Ø"/>
            </a:pPr>
            <a:r>
              <a:rPr lang="en-US" sz="2400" dirty="0">
                <a:effectLst/>
                <a:latin typeface="+mn-lt"/>
              </a:rPr>
              <a:t>Doctors are NOT required to follow the person’s wishes, IF the doctor believes a different treatment is necessary for the person’s best interest.</a:t>
            </a:r>
          </a:p>
        </p:txBody>
      </p:sp>
    </p:spTree>
    <p:extLst>
      <p:ext uri="{BB962C8B-B14F-4D97-AF65-F5344CB8AC3E}">
        <p14:creationId xmlns:p14="http://schemas.microsoft.com/office/powerpoint/2010/main" val="163885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EA7125"/>
                </a:solidFill>
              </a:rPr>
              <a:t>Supported Decision Making</a:t>
            </a:r>
          </a:p>
        </p:txBody>
      </p:sp>
      <p:sp>
        <p:nvSpPr>
          <p:cNvPr id="3" name="Rectangle 2"/>
          <p:cNvSpPr/>
          <p:nvPr/>
        </p:nvSpPr>
        <p:spPr>
          <a:xfrm>
            <a:off x="381000" y="1524000"/>
            <a:ext cx="8610600" cy="4401205"/>
          </a:xfrm>
          <a:prstGeom prst="rect">
            <a:avLst/>
          </a:prstGeom>
        </p:spPr>
        <p:txBody>
          <a:bodyPr wrap="square">
            <a:spAutoFit/>
          </a:bodyPr>
          <a:lstStyle/>
          <a:p>
            <a:pPr eaLnBrk="1" hangingPunct="1">
              <a:buFont typeface="Wingdings" pitchFamily="2" charset="2"/>
              <a:buChar char="Ø"/>
            </a:pPr>
            <a:r>
              <a:rPr lang="en-US" sz="2800" dirty="0">
                <a:solidFill>
                  <a:srgbClr val="EA7125"/>
                </a:solidFill>
                <a:effectLst/>
                <a:latin typeface="+mn-lt"/>
              </a:rPr>
              <a:t> </a:t>
            </a:r>
            <a:r>
              <a:rPr lang="en-US" sz="2800" dirty="0">
                <a:effectLst/>
                <a:latin typeface="+mn-lt"/>
              </a:rPr>
              <a:t>Going to family, friends, or experts for advice or guidance on making a decision to:</a:t>
            </a:r>
          </a:p>
          <a:p>
            <a:pPr lvl="1" eaLnBrk="1" hangingPunct="1">
              <a:buFont typeface="Wingdings" pitchFamily="2" charset="2"/>
              <a:buChar char="Ø"/>
            </a:pPr>
            <a:r>
              <a:rPr lang="en-US" sz="2400" dirty="0">
                <a:solidFill>
                  <a:srgbClr val="EA7125"/>
                </a:solidFill>
                <a:effectLst/>
                <a:latin typeface="+mn-lt"/>
              </a:rPr>
              <a:t> </a:t>
            </a:r>
            <a:r>
              <a:rPr lang="en-US" sz="2400" dirty="0">
                <a:effectLst/>
                <a:latin typeface="+mn-lt"/>
              </a:rPr>
              <a:t>Build a team of supports of their choosing that they can "go to" when issues/problems arise, or for day to day advice</a:t>
            </a:r>
          </a:p>
          <a:p>
            <a:pPr lvl="1" eaLnBrk="1" hangingPunct="1">
              <a:buFont typeface="Wingdings" pitchFamily="2" charset="2"/>
              <a:buChar char="Ø"/>
            </a:pPr>
            <a:r>
              <a:rPr lang="en-US" sz="2400" dirty="0">
                <a:solidFill>
                  <a:srgbClr val="EA7125"/>
                </a:solidFill>
                <a:effectLst/>
                <a:latin typeface="+mn-lt"/>
              </a:rPr>
              <a:t> </a:t>
            </a:r>
            <a:r>
              <a:rPr lang="en-US" sz="2400" dirty="0">
                <a:effectLst/>
                <a:latin typeface="+mn-lt"/>
              </a:rPr>
              <a:t>Gather information and learn to evaluate all their options</a:t>
            </a:r>
          </a:p>
          <a:p>
            <a:pPr lvl="1" eaLnBrk="1" hangingPunct="1">
              <a:buFont typeface="Wingdings" pitchFamily="2" charset="2"/>
              <a:buChar char="Ø"/>
            </a:pPr>
            <a:r>
              <a:rPr lang="en-US" sz="2400" dirty="0">
                <a:solidFill>
                  <a:srgbClr val="EA7125"/>
                </a:solidFill>
                <a:effectLst/>
                <a:latin typeface="+mn-lt"/>
              </a:rPr>
              <a:t> </a:t>
            </a:r>
            <a:r>
              <a:rPr lang="en-US" sz="2400" dirty="0">
                <a:effectLst/>
                <a:latin typeface="+mn-lt"/>
              </a:rPr>
              <a:t>Review as many options as desired and still maintain the right to make the final decision</a:t>
            </a:r>
          </a:p>
          <a:p>
            <a:pPr lvl="1" eaLnBrk="1" hangingPunct="1">
              <a:buClr>
                <a:srgbClr val="EA7125"/>
              </a:buClr>
              <a:buFont typeface="Wingdings" pitchFamily="2" charset="2"/>
              <a:buChar char="Ø"/>
            </a:pPr>
            <a:r>
              <a:rPr lang="en-US" sz="2400" dirty="0">
                <a:effectLst/>
                <a:latin typeface="+mn-lt"/>
                <a:hlinkClick r:id="rId3"/>
              </a:rPr>
              <a:t>www.supporteddecisionmaking.org</a:t>
            </a:r>
            <a:r>
              <a:rPr lang="en-US" sz="2400" dirty="0">
                <a:effectLst/>
                <a:latin typeface="+mn-lt"/>
              </a:rPr>
              <a:t> </a:t>
            </a:r>
          </a:p>
          <a:p>
            <a:pPr eaLnBrk="1" hangingPunct="1">
              <a:buClr>
                <a:srgbClr val="EA7125"/>
              </a:buClr>
              <a:buFont typeface="Wingdings" pitchFamily="2" charset="2"/>
              <a:buChar char="Ø"/>
            </a:pPr>
            <a:r>
              <a:rPr lang="en-US" sz="2800" dirty="0">
                <a:effectLst/>
                <a:latin typeface="+mn-lt"/>
              </a:rPr>
              <a:t>Can use as a support, alternative, or in conjunction with guardianship</a:t>
            </a:r>
          </a:p>
        </p:txBody>
      </p:sp>
    </p:spTree>
    <p:extLst>
      <p:ext uri="{BB962C8B-B14F-4D97-AF65-F5344CB8AC3E}">
        <p14:creationId xmlns:p14="http://schemas.microsoft.com/office/powerpoint/2010/main" val="45737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pPr algn="l" eaLnBrk="1" hangingPunct="1"/>
            <a:r>
              <a:rPr lang="en-US" sz="3200" dirty="0">
                <a:solidFill>
                  <a:srgbClr val="EA7125"/>
                </a:solidFill>
              </a:rPr>
              <a:t>Spectrum of Assistance</a:t>
            </a:r>
          </a:p>
        </p:txBody>
      </p:sp>
      <p:sp>
        <p:nvSpPr>
          <p:cNvPr id="19459" name="Rectangle 5"/>
          <p:cNvSpPr>
            <a:spLocks noGrp="1" noChangeArrowheads="1"/>
          </p:cNvSpPr>
          <p:nvPr>
            <p:ph sz="quarter" idx="4294967295"/>
          </p:nvPr>
        </p:nvSpPr>
        <p:spPr>
          <a:xfrm>
            <a:off x="228600" y="1524000"/>
            <a:ext cx="8915400" cy="4724400"/>
          </a:xfrm>
        </p:spPr>
        <p:txBody>
          <a:bodyPr/>
          <a:lstStyle/>
          <a:p>
            <a:pPr>
              <a:spcAft>
                <a:spcPts val="600"/>
              </a:spcAft>
              <a:buFont typeface="Wingdings" panose="05000000000000000000" pitchFamily="2" charset="2"/>
              <a:buChar char="Ø"/>
            </a:pPr>
            <a:r>
              <a:rPr lang="en-US" sz="2800" dirty="0"/>
              <a:t>Independence and self-advocacy</a:t>
            </a:r>
          </a:p>
          <a:p>
            <a:pPr>
              <a:spcAft>
                <a:spcPts val="600"/>
              </a:spcAft>
              <a:buFont typeface="Wingdings" panose="05000000000000000000" pitchFamily="2" charset="2"/>
              <a:buChar char="Ø"/>
            </a:pPr>
            <a:r>
              <a:rPr lang="en-US" sz="2800" dirty="0"/>
              <a:t>Formalized Supported Decision-Making</a:t>
            </a:r>
          </a:p>
          <a:p>
            <a:pPr>
              <a:spcAft>
                <a:spcPts val="600"/>
              </a:spcAft>
              <a:buFont typeface="Wingdings" panose="05000000000000000000" pitchFamily="2" charset="2"/>
              <a:buChar char="Ø"/>
            </a:pPr>
            <a:r>
              <a:rPr lang="en-US" sz="2800" dirty="0"/>
              <a:t>Team-based decision making (e.g., IEP, Person-centered planning process)</a:t>
            </a:r>
          </a:p>
          <a:p>
            <a:pPr>
              <a:spcAft>
                <a:spcPts val="600"/>
              </a:spcAft>
              <a:buFont typeface="Wingdings" panose="05000000000000000000" pitchFamily="2" charset="2"/>
              <a:buChar char="Ø"/>
            </a:pPr>
            <a:r>
              <a:rPr lang="en-US" sz="2800" dirty="0"/>
              <a:t>Agency agreements, representative payee, trustee</a:t>
            </a:r>
          </a:p>
          <a:p>
            <a:pPr>
              <a:spcAft>
                <a:spcPts val="600"/>
              </a:spcAft>
              <a:buFont typeface="Wingdings" panose="05000000000000000000" pitchFamily="2" charset="2"/>
              <a:buChar char="Ø"/>
            </a:pPr>
            <a:r>
              <a:rPr lang="en-US" sz="2800" dirty="0"/>
              <a:t>Limited Guardianship</a:t>
            </a:r>
          </a:p>
          <a:p>
            <a:pPr>
              <a:spcAft>
                <a:spcPts val="600"/>
              </a:spcAft>
              <a:buFont typeface="Wingdings" panose="05000000000000000000" pitchFamily="2" charset="2"/>
              <a:buChar char="Ø"/>
            </a:pPr>
            <a:r>
              <a:rPr lang="en-US" sz="2800" dirty="0"/>
              <a:t>Full Guardianship</a:t>
            </a:r>
          </a:p>
        </p:txBody>
      </p:sp>
      <p:sp>
        <p:nvSpPr>
          <p:cNvPr id="2" name="Rectangle 1">
            <a:extLst>
              <a:ext uri="{FF2B5EF4-FFF2-40B4-BE49-F238E27FC236}">
                <a16:creationId xmlns:a16="http://schemas.microsoft.com/office/drawing/2014/main" id="{F0928268-16E5-4BD4-8BD8-A741EB3034BE}"/>
              </a:ext>
            </a:extLst>
          </p:cNvPr>
          <p:cNvSpPr/>
          <p:nvPr/>
        </p:nvSpPr>
        <p:spPr>
          <a:xfrm flipH="1">
            <a:off x="5535027" y="5993055"/>
            <a:ext cx="3222826" cy="255344"/>
          </a:xfrm>
          <a:prstGeom prst="rect">
            <a:avLst/>
          </a:prstGeom>
        </p:spPr>
        <p:txBody>
          <a:bodyPr wrap="square">
            <a:spAutoFit/>
          </a:bodyPr>
          <a:lstStyle/>
          <a:p>
            <a:pPr algn="ctr"/>
            <a:r>
              <a:rPr lang="en-US" b="1" dirty="0">
                <a:solidFill>
                  <a:schemeClr val="tx1">
                    <a:lumMod val="50000"/>
                  </a:schemeClr>
                </a:solidFill>
              </a:rPr>
              <a:t>Indiana Disability Rights</a:t>
            </a:r>
          </a:p>
        </p:txBody>
      </p:sp>
    </p:spTree>
    <p:extLst>
      <p:ext uri="{BB962C8B-B14F-4D97-AF65-F5344CB8AC3E}">
        <p14:creationId xmlns:p14="http://schemas.microsoft.com/office/powerpoint/2010/main" val="124062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286000" y="1400267"/>
            <a:ext cx="4495800" cy="885733"/>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rgbClr val="EA7125"/>
                </a:solidFill>
              </a:rPr>
              <a:t>Spectrum of Assistance</a:t>
            </a:r>
          </a:p>
        </p:txBody>
      </p:sp>
      <p:cxnSp>
        <p:nvCxnSpPr>
          <p:cNvPr id="6" name="Straight Connector 5"/>
          <p:cNvCxnSpPr/>
          <p:nvPr/>
        </p:nvCxnSpPr>
        <p:spPr>
          <a:xfrm>
            <a:off x="762000" y="3810000"/>
            <a:ext cx="7696200"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3655359"/>
            <a:ext cx="0" cy="38100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465745" y="3655359"/>
            <a:ext cx="0" cy="38100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38400" y="3619500"/>
            <a:ext cx="0" cy="896034"/>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0" y="3619500"/>
            <a:ext cx="0" cy="38100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81800" y="3619500"/>
            <a:ext cx="0" cy="87630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rot="5400000">
            <a:off x="4110086" y="-1062083"/>
            <a:ext cx="1000029" cy="7696202"/>
          </a:xfrm>
          <a:prstGeom prst="lef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0" y="4011386"/>
            <a:ext cx="1752600" cy="369332"/>
          </a:xfrm>
          <a:prstGeom prst="rect">
            <a:avLst/>
          </a:prstGeom>
          <a:noFill/>
        </p:spPr>
        <p:txBody>
          <a:bodyPr wrap="square" rtlCol="0">
            <a:spAutoFit/>
          </a:bodyPr>
          <a:lstStyle/>
          <a:p>
            <a:pPr algn="ctr"/>
            <a:r>
              <a:rPr lang="en-US" b="1" dirty="0">
                <a:solidFill>
                  <a:schemeClr val="tx1">
                    <a:lumMod val="50000"/>
                  </a:schemeClr>
                </a:solidFill>
              </a:rPr>
              <a:t>Guardianship</a:t>
            </a:r>
          </a:p>
        </p:txBody>
      </p:sp>
      <p:sp>
        <p:nvSpPr>
          <p:cNvPr id="21" name="TextBox 20"/>
          <p:cNvSpPr txBox="1"/>
          <p:nvPr/>
        </p:nvSpPr>
        <p:spPr>
          <a:xfrm>
            <a:off x="7391400" y="4011386"/>
            <a:ext cx="1752600" cy="369332"/>
          </a:xfrm>
          <a:prstGeom prst="rect">
            <a:avLst/>
          </a:prstGeom>
          <a:noFill/>
        </p:spPr>
        <p:txBody>
          <a:bodyPr wrap="square" rtlCol="0">
            <a:spAutoFit/>
          </a:bodyPr>
          <a:lstStyle/>
          <a:p>
            <a:pPr algn="ctr"/>
            <a:r>
              <a:rPr lang="en-US" b="1" dirty="0">
                <a:solidFill>
                  <a:schemeClr val="tx1">
                    <a:lumMod val="50000"/>
                  </a:schemeClr>
                </a:solidFill>
              </a:rPr>
              <a:t>Independence</a:t>
            </a:r>
          </a:p>
        </p:txBody>
      </p:sp>
      <p:sp>
        <p:nvSpPr>
          <p:cNvPr id="22" name="TextBox 21"/>
          <p:cNvSpPr txBox="1"/>
          <p:nvPr/>
        </p:nvSpPr>
        <p:spPr>
          <a:xfrm>
            <a:off x="1562100" y="4434096"/>
            <a:ext cx="1752600" cy="646331"/>
          </a:xfrm>
          <a:prstGeom prst="rect">
            <a:avLst/>
          </a:prstGeom>
          <a:noFill/>
        </p:spPr>
        <p:txBody>
          <a:bodyPr wrap="square" rtlCol="0">
            <a:spAutoFit/>
          </a:bodyPr>
          <a:lstStyle/>
          <a:p>
            <a:pPr algn="ctr"/>
            <a:r>
              <a:rPr lang="en-US" b="1" dirty="0">
                <a:solidFill>
                  <a:schemeClr val="tx1">
                    <a:lumMod val="50000"/>
                  </a:schemeClr>
                </a:solidFill>
              </a:rPr>
              <a:t>Limited Guardianship</a:t>
            </a:r>
          </a:p>
        </p:txBody>
      </p:sp>
      <p:sp>
        <p:nvSpPr>
          <p:cNvPr id="23" name="TextBox 22"/>
          <p:cNvSpPr txBox="1"/>
          <p:nvPr/>
        </p:nvSpPr>
        <p:spPr>
          <a:xfrm>
            <a:off x="3581400" y="4050784"/>
            <a:ext cx="2133599" cy="2000548"/>
          </a:xfrm>
          <a:prstGeom prst="rect">
            <a:avLst/>
          </a:prstGeom>
          <a:noFill/>
        </p:spPr>
        <p:txBody>
          <a:bodyPr wrap="square" rtlCol="0">
            <a:spAutoFit/>
          </a:bodyPr>
          <a:lstStyle/>
          <a:p>
            <a:pPr algn="ctr"/>
            <a:r>
              <a:rPr lang="en-US" b="1" dirty="0">
                <a:solidFill>
                  <a:schemeClr val="tx1">
                    <a:lumMod val="50000"/>
                  </a:schemeClr>
                </a:solidFill>
              </a:rPr>
              <a:t>Agency Agreements</a:t>
            </a:r>
          </a:p>
          <a:p>
            <a:pPr algn="ctr"/>
            <a:r>
              <a:rPr lang="en-US" sz="1400" dirty="0">
                <a:solidFill>
                  <a:schemeClr val="tx1">
                    <a:lumMod val="50000"/>
                  </a:schemeClr>
                </a:solidFill>
              </a:rPr>
              <a:t>(i.e. Power of Attorney, Health Care Representative, Representative Payee, etc.)</a:t>
            </a:r>
          </a:p>
          <a:p>
            <a:endParaRPr lang="en-US" dirty="0">
              <a:solidFill>
                <a:schemeClr val="tx1">
                  <a:lumMod val="50000"/>
                </a:schemeClr>
              </a:solidFill>
            </a:endParaRPr>
          </a:p>
        </p:txBody>
      </p:sp>
      <p:sp>
        <p:nvSpPr>
          <p:cNvPr id="24" name="TextBox 23"/>
          <p:cNvSpPr txBox="1"/>
          <p:nvPr/>
        </p:nvSpPr>
        <p:spPr>
          <a:xfrm>
            <a:off x="5981700" y="4434096"/>
            <a:ext cx="1562100" cy="646331"/>
          </a:xfrm>
          <a:prstGeom prst="rect">
            <a:avLst/>
          </a:prstGeom>
          <a:noFill/>
        </p:spPr>
        <p:txBody>
          <a:bodyPr wrap="square" rtlCol="0">
            <a:spAutoFit/>
          </a:bodyPr>
          <a:lstStyle/>
          <a:p>
            <a:pPr algn="ctr"/>
            <a:r>
              <a:rPr lang="en-US" b="1" dirty="0">
                <a:solidFill>
                  <a:schemeClr val="tx1">
                    <a:lumMod val="50000"/>
                  </a:schemeClr>
                </a:solidFill>
              </a:rPr>
              <a:t>Informal Supports </a:t>
            </a:r>
          </a:p>
        </p:txBody>
      </p:sp>
      <p:sp>
        <p:nvSpPr>
          <p:cNvPr id="20" name="TextBox 19">
            <a:extLst>
              <a:ext uri="{FF2B5EF4-FFF2-40B4-BE49-F238E27FC236}">
                <a16:creationId xmlns:a16="http://schemas.microsoft.com/office/drawing/2014/main" id="{E6DAC754-6813-4F2E-BB3E-8311D52CAFEB}"/>
              </a:ext>
            </a:extLst>
          </p:cNvPr>
          <p:cNvSpPr txBox="1"/>
          <p:nvPr/>
        </p:nvSpPr>
        <p:spPr>
          <a:xfrm>
            <a:off x="6857998" y="5953967"/>
            <a:ext cx="2190752" cy="246221"/>
          </a:xfrm>
          <a:prstGeom prst="rect">
            <a:avLst/>
          </a:prstGeom>
          <a:noFill/>
        </p:spPr>
        <p:txBody>
          <a:bodyPr wrap="square" rtlCol="0">
            <a:spAutoFit/>
          </a:bodyPr>
          <a:lstStyle/>
          <a:p>
            <a:pPr algn="ctr"/>
            <a:r>
              <a:rPr lang="en-US" b="1" dirty="0">
                <a:solidFill>
                  <a:schemeClr val="tx1">
                    <a:lumMod val="50000"/>
                  </a:schemeClr>
                </a:solidFill>
              </a:rPr>
              <a:t>Indiana Disability Rights</a:t>
            </a:r>
          </a:p>
        </p:txBody>
      </p:sp>
      <p:sp>
        <p:nvSpPr>
          <p:cNvPr id="29" name="TextBox 28"/>
          <p:cNvSpPr txBox="1"/>
          <p:nvPr/>
        </p:nvSpPr>
        <p:spPr>
          <a:xfrm>
            <a:off x="2438400" y="1455003"/>
            <a:ext cx="4267200" cy="830997"/>
          </a:xfrm>
          <a:prstGeom prst="rect">
            <a:avLst/>
          </a:prstGeom>
          <a:noFill/>
        </p:spPr>
        <p:txBody>
          <a:bodyPr wrap="square" rtlCol="0">
            <a:spAutoFit/>
          </a:bodyPr>
          <a:lstStyle/>
          <a:p>
            <a:pPr algn="ctr"/>
            <a:r>
              <a:rPr lang="en-US" sz="2400" b="1" dirty="0">
                <a:solidFill>
                  <a:schemeClr val="tx1">
                    <a:lumMod val="50000"/>
                  </a:schemeClr>
                </a:solidFill>
              </a:rPr>
              <a:t>Supported Decision-Making Concept </a:t>
            </a:r>
          </a:p>
        </p:txBody>
      </p:sp>
    </p:spTree>
    <p:extLst>
      <p:ext uri="{BB962C8B-B14F-4D97-AF65-F5344CB8AC3E}">
        <p14:creationId xmlns:p14="http://schemas.microsoft.com/office/powerpoint/2010/main" val="2779969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152400"/>
            <a:ext cx="8534400" cy="758825"/>
          </a:xfrm>
        </p:spPr>
        <p:txBody>
          <a:bodyPr/>
          <a:lstStyle/>
          <a:p>
            <a:pPr algn="l" eaLnBrk="1" hangingPunct="1"/>
            <a:r>
              <a:rPr lang="en-US" sz="3200" dirty="0">
                <a:solidFill>
                  <a:srgbClr val="EA7125"/>
                </a:solidFill>
                <a:cs typeface="Microsoft Sans Serif" pitchFamily="34" charset="0"/>
              </a:rPr>
              <a:t>Considering What’s Right for Your Loved One</a:t>
            </a:r>
          </a:p>
        </p:txBody>
      </p:sp>
      <p:sp>
        <p:nvSpPr>
          <p:cNvPr id="17411" name="Subtitle 2"/>
          <p:cNvSpPr>
            <a:spLocks noGrp="1"/>
          </p:cNvSpPr>
          <p:nvPr>
            <p:ph sz="quarter" idx="4294967295"/>
          </p:nvPr>
        </p:nvSpPr>
        <p:spPr>
          <a:xfrm>
            <a:off x="192088" y="1371600"/>
            <a:ext cx="8610600" cy="4876800"/>
          </a:xfrm>
        </p:spPr>
        <p:txBody>
          <a:bodyPr/>
          <a:lstStyle/>
          <a:p>
            <a:pPr eaLnBrk="1" hangingPunct="1">
              <a:buFont typeface="Wingdings" pitchFamily="2" charset="2"/>
              <a:buChar char="Ø"/>
            </a:pPr>
            <a:r>
              <a:rPr lang="en-US" sz="2800" dirty="0">
                <a:latin typeface="Arial" pitchFamily="34" charset="0"/>
                <a:cs typeface="Arial" pitchFamily="34" charset="0"/>
              </a:rPr>
              <a:t>National Guardianship Association’s official position: “</a:t>
            </a:r>
            <a:r>
              <a:rPr lang="en-US" sz="2400" dirty="0"/>
              <a:t>Guardianship should be utilized only when lesser restrictive supports are not available. Alternatives to guardianship, including supported decision making, should always be identified and considered whenever possible prior to the commencement of guardianship proceedings.”</a:t>
            </a:r>
            <a:endParaRPr lang="en-US" sz="2400" dirty="0">
              <a:latin typeface="Arial" pitchFamily="34" charset="0"/>
              <a:cs typeface="Arial" pitchFamily="34" charset="0"/>
            </a:endParaRPr>
          </a:p>
          <a:p>
            <a:pPr eaLnBrk="1" hangingPunct="1">
              <a:buFont typeface="Wingdings" pitchFamily="2" charset="2"/>
              <a:buChar char="Ø"/>
            </a:pPr>
            <a:r>
              <a:rPr lang="en-US" sz="2800" dirty="0">
                <a:latin typeface="Arial" pitchFamily="34" charset="0"/>
                <a:cs typeface="Arial" pitchFamily="34" charset="0"/>
              </a:rPr>
              <a:t>Least Restrictive Model</a:t>
            </a:r>
          </a:p>
          <a:p>
            <a:pPr marL="0" indent="0" eaLnBrk="1" hangingPunct="1">
              <a:buNone/>
            </a:pPr>
            <a:endParaRPr lang="en-US" sz="2800" dirty="0">
              <a:latin typeface="Arial" pitchFamily="34" charset="0"/>
              <a:cs typeface="Arial" pitchFamily="34" charset="0"/>
            </a:endParaRPr>
          </a:p>
          <a:p>
            <a:pPr eaLnBrk="1" hangingPunct="1">
              <a:buFont typeface="Wingdings" pitchFamily="2" charset="2"/>
              <a:buChar char="Ø"/>
            </a:pPr>
            <a:endParaRPr lang="en-US" sz="2800" dirty="0">
              <a:latin typeface="Arial" pitchFamily="34" charset="0"/>
              <a:cs typeface="Arial" pitchFamily="34" charset="0"/>
            </a:endParaRPr>
          </a:p>
        </p:txBody>
      </p:sp>
      <p:pic>
        <p:nvPicPr>
          <p:cNvPr id="17412" name="Picture 5"/>
          <p:cNvPicPr>
            <a:picLocks noChangeAspect="1" noChangeArrowheads="1"/>
          </p:cNvPicPr>
          <p:nvPr/>
        </p:nvPicPr>
        <p:blipFill>
          <a:blip r:embed="rId3" cstate="print"/>
          <a:srcRect/>
          <a:stretch>
            <a:fillRect/>
          </a:stretch>
        </p:blipFill>
        <p:spPr bwMode="auto">
          <a:xfrm>
            <a:off x="7086600" y="5257800"/>
            <a:ext cx="1716088" cy="1219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152400"/>
            <a:ext cx="1219200" cy="6096000"/>
          </a:xfrm>
        </p:spPr>
        <p:txBody>
          <a:bodyPr vert="wordArtVert" anchor="t"/>
          <a:lstStyle/>
          <a:p>
            <a:pPr algn="l" eaLnBrk="1" hangingPunct="1"/>
            <a:r>
              <a:rPr lang="en-US" sz="3200" dirty="0">
                <a:solidFill>
                  <a:srgbClr val="EA7125"/>
                </a:solidFill>
                <a:cs typeface="Microsoft Sans Serif" pitchFamily="34" charset="0"/>
              </a:rPr>
              <a:t>LifeCourse Tools</a:t>
            </a:r>
          </a:p>
        </p:txBody>
      </p:sp>
      <p:sp>
        <p:nvSpPr>
          <p:cNvPr id="17411" name="Subtitle 2"/>
          <p:cNvSpPr>
            <a:spLocks noGrp="1"/>
          </p:cNvSpPr>
          <p:nvPr>
            <p:ph sz="quarter" idx="4294967295"/>
          </p:nvPr>
        </p:nvSpPr>
        <p:spPr>
          <a:xfrm>
            <a:off x="192088" y="1600200"/>
            <a:ext cx="8610600" cy="4648200"/>
          </a:xfrm>
        </p:spPr>
        <p:txBody>
          <a:bodyPr/>
          <a:lstStyle/>
          <a:p>
            <a:pPr marL="0" indent="0" eaLnBrk="1" hangingPunct="1">
              <a:buNone/>
            </a:pPr>
            <a:endParaRPr lang="en-US" sz="2800" dirty="0">
              <a:latin typeface="Arial" pitchFamily="34" charset="0"/>
              <a:cs typeface="Arial" pitchFamily="34" charset="0"/>
            </a:endParaRPr>
          </a:p>
          <a:p>
            <a:pPr eaLnBrk="1" hangingPunct="1">
              <a:buFont typeface="Wingdings" pitchFamily="2" charset="2"/>
              <a:buChar char="Ø"/>
            </a:pPr>
            <a:endParaRPr lang="en-US" sz="2800" dirty="0">
              <a:latin typeface="Arial" pitchFamily="34" charset="0"/>
              <a:cs typeface="Arial" pitchFamily="34" charset="0"/>
            </a:endParaRPr>
          </a:p>
        </p:txBody>
      </p:sp>
      <p:pic>
        <p:nvPicPr>
          <p:cNvPr id="17412" name="Picture 5"/>
          <p:cNvPicPr>
            <a:picLocks noChangeAspect="1" noChangeArrowheads="1"/>
          </p:cNvPicPr>
          <p:nvPr/>
        </p:nvPicPr>
        <p:blipFill>
          <a:blip r:embed="rId3" cstate="print"/>
          <a:srcRect/>
          <a:stretch>
            <a:fillRect/>
          </a:stretch>
        </p:blipFill>
        <p:spPr bwMode="auto">
          <a:xfrm>
            <a:off x="7086600" y="5257800"/>
            <a:ext cx="1716088" cy="1219200"/>
          </a:xfrm>
          <a:prstGeom prst="rect">
            <a:avLst/>
          </a:prstGeom>
          <a:noFill/>
          <a:ln w="9525">
            <a:noFill/>
            <a:miter lim="800000"/>
            <a:headEnd/>
            <a:tailEnd/>
          </a:ln>
        </p:spPr>
      </p:pic>
      <p:pic>
        <p:nvPicPr>
          <p:cNvPr id="4" name="Picture 3" descr="Timeline&#10;&#10;Description automatically generated">
            <a:extLst>
              <a:ext uri="{FF2B5EF4-FFF2-40B4-BE49-F238E27FC236}">
                <a16:creationId xmlns:a16="http://schemas.microsoft.com/office/drawing/2014/main" id="{BF12DBFD-0015-4094-BABB-D30BF41605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2557" y="176463"/>
            <a:ext cx="4758885" cy="6172816"/>
          </a:xfrm>
          <a:prstGeom prst="rect">
            <a:avLst/>
          </a:prstGeom>
        </p:spPr>
      </p:pic>
    </p:spTree>
    <p:extLst>
      <p:ext uri="{BB962C8B-B14F-4D97-AF65-F5344CB8AC3E}">
        <p14:creationId xmlns:p14="http://schemas.microsoft.com/office/powerpoint/2010/main" val="2893986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152400"/>
            <a:ext cx="1219200" cy="6096000"/>
          </a:xfrm>
        </p:spPr>
        <p:txBody>
          <a:bodyPr vert="wordArtVert" anchor="t"/>
          <a:lstStyle/>
          <a:p>
            <a:pPr algn="l" eaLnBrk="1" hangingPunct="1"/>
            <a:r>
              <a:rPr lang="en-US" sz="3200" dirty="0">
                <a:solidFill>
                  <a:srgbClr val="EA7125"/>
                </a:solidFill>
                <a:cs typeface="Microsoft Sans Serif" pitchFamily="34" charset="0"/>
              </a:rPr>
              <a:t>LifeCourse Tools</a:t>
            </a:r>
          </a:p>
        </p:txBody>
      </p:sp>
      <p:sp>
        <p:nvSpPr>
          <p:cNvPr id="17411" name="Subtitle 2"/>
          <p:cNvSpPr>
            <a:spLocks noGrp="1"/>
          </p:cNvSpPr>
          <p:nvPr>
            <p:ph sz="quarter" idx="4294967295"/>
          </p:nvPr>
        </p:nvSpPr>
        <p:spPr>
          <a:xfrm>
            <a:off x="192088" y="1600200"/>
            <a:ext cx="8610600" cy="4648200"/>
          </a:xfrm>
        </p:spPr>
        <p:txBody>
          <a:bodyPr/>
          <a:lstStyle/>
          <a:p>
            <a:pPr marL="0" indent="0" eaLnBrk="1" hangingPunct="1">
              <a:buNone/>
            </a:pPr>
            <a:endParaRPr lang="en-US" sz="2800" dirty="0">
              <a:latin typeface="Arial" pitchFamily="34" charset="0"/>
              <a:cs typeface="Arial" pitchFamily="34" charset="0"/>
            </a:endParaRPr>
          </a:p>
          <a:p>
            <a:pPr eaLnBrk="1" hangingPunct="1">
              <a:buFont typeface="Wingdings" pitchFamily="2" charset="2"/>
              <a:buChar char="Ø"/>
            </a:pPr>
            <a:endParaRPr lang="en-US" sz="2800" dirty="0">
              <a:latin typeface="Arial" pitchFamily="34" charset="0"/>
              <a:cs typeface="Arial" pitchFamily="34" charset="0"/>
            </a:endParaRPr>
          </a:p>
        </p:txBody>
      </p:sp>
      <p:pic>
        <p:nvPicPr>
          <p:cNvPr id="17412" name="Picture 5"/>
          <p:cNvPicPr>
            <a:picLocks noChangeAspect="1" noChangeArrowheads="1"/>
          </p:cNvPicPr>
          <p:nvPr/>
        </p:nvPicPr>
        <p:blipFill>
          <a:blip r:embed="rId3" cstate="print"/>
          <a:srcRect/>
          <a:stretch>
            <a:fillRect/>
          </a:stretch>
        </p:blipFill>
        <p:spPr bwMode="auto">
          <a:xfrm>
            <a:off x="7086600" y="5257800"/>
            <a:ext cx="1716088" cy="1219200"/>
          </a:xfrm>
          <a:prstGeom prst="rect">
            <a:avLst/>
          </a:prstGeom>
          <a:noFill/>
          <a:ln w="9525">
            <a:noFill/>
            <a:miter lim="800000"/>
            <a:headEnd/>
            <a:tailEnd/>
          </a:ln>
        </p:spPr>
      </p:pic>
      <p:pic>
        <p:nvPicPr>
          <p:cNvPr id="3" name="Picture 2" descr="Timeline&#10;&#10;Description automatically generated">
            <a:extLst>
              <a:ext uri="{FF2B5EF4-FFF2-40B4-BE49-F238E27FC236}">
                <a16:creationId xmlns:a16="http://schemas.microsoft.com/office/drawing/2014/main" id="{F013C4D0-27AB-4AE8-A13C-391C6CC4B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842" y="176463"/>
            <a:ext cx="4770316" cy="6107939"/>
          </a:xfrm>
          <a:prstGeom prst="rect">
            <a:avLst/>
          </a:prstGeom>
        </p:spPr>
      </p:pic>
    </p:spTree>
    <p:extLst>
      <p:ext uri="{BB962C8B-B14F-4D97-AF65-F5344CB8AC3E}">
        <p14:creationId xmlns:p14="http://schemas.microsoft.com/office/powerpoint/2010/main" val="3304724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152400"/>
            <a:ext cx="1219200" cy="6096000"/>
          </a:xfrm>
        </p:spPr>
        <p:txBody>
          <a:bodyPr vert="wordArtVert" anchor="t"/>
          <a:lstStyle/>
          <a:p>
            <a:pPr algn="l" eaLnBrk="1" hangingPunct="1"/>
            <a:r>
              <a:rPr lang="en-US" sz="3200" dirty="0">
                <a:solidFill>
                  <a:srgbClr val="EA7125"/>
                </a:solidFill>
                <a:cs typeface="Microsoft Sans Serif" pitchFamily="34" charset="0"/>
              </a:rPr>
              <a:t>LifeCourse Tools</a:t>
            </a:r>
          </a:p>
        </p:txBody>
      </p:sp>
      <p:sp>
        <p:nvSpPr>
          <p:cNvPr id="17411" name="Subtitle 2"/>
          <p:cNvSpPr>
            <a:spLocks noGrp="1"/>
          </p:cNvSpPr>
          <p:nvPr>
            <p:ph sz="quarter" idx="4294967295"/>
          </p:nvPr>
        </p:nvSpPr>
        <p:spPr>
          <a:xfrm>
            <a:off x="192088" y="1600200"/>
            <a:ext cx="8610600" cy="4648200"/>
          </a:xfrm>
        </p:spPr>
        <p:txBody>
          <a:bodyPr/>
          <a:lstStyle/>
          <a:p>
            <a:pPr marL="0" indent="0" eaLnBrk="1" hangingPunct="1">
              <a:buNone/>
            </a:pPr>
            <a:endParaRPr lang="en-US" sz="2800" dirty="0">
              <a:latin typeface="Arial" pitchFamily="34" charset="0"/>
              <a:cs typeface="Arial" pitchFamily="34" charset="0"/>
            </a:endParaRPr>
          </a:p>
          <a:p>
            <a:pPr eaLnBrk="1" hangingPunct="1">
              <a:buFont typeface="Wingdings" pitchFamily="2" charset="2"/>
              <a:buChar char="Ø"/>
            </a:pPr>
            <a:endParaRPr lang="en-US" sz="2800" dirty="0">
              <a:latin typeface="Arial" pitchFamily="34" charset="0"/>
              <a:cs typeface="Arial" pitchFamily="34" charset="0"/>
            </a:endParaRPr>
          </a:p>
        </p:txBody>
      </p:sp>
      <p:pic>
        <p:nvPicPr>
          <p:cNvPr id="17412" name="Picture 5"/>
          <p:cNvPicPr>
            <a:picLocks noChangeAspect="1" noChangeArrowheads="1"/>
          </p:cNvPicPr>
          <p:nvPr/>
        </p:nvPicPr>
        <p:blipFill>
          <a:blip r:embed="rId3" cstate="print"/>
          <a:srcRect/>
          <a:stretch>
            <a:fillRect/>
          </a:stretch>
        </p:blipFill>
        <p:spPr bwMode="auto">
          <a:xfrm>
            <a:off x="7086600" y="5257800"/>
            <a:ext cx="1716088" cy="1219200"/>
          </a:xfrm>
          <a:prstGeom prst="rect">
            <a:avLst/>
          </a:prstGeom>
          <a:noFill/>
          <a:ln w="9525">
            <a:noFill/>
            <a:miter lim="800000"/>
            <a:headEnd/>
            <a:tailEnd/>
          </a:ln>
        </p:spPr>
      </p:pic>
      <p:pic>
        <p:nvPicPr>
          <p:cNvPr id="3" name="Picture 2" descr="Graphical user interface, application&#10;&#10;Description automatically generated">
            <a:extLst>
              <a:ext uri="{FF2B5EF4-FFF2-40B4-BE49-F238E27FC236}">
                <a16:creationId xmlns:a16="http://schemas.microsoft.com/office/drawing/2014/main" id="{268D9DC7-6526-4057-92F7-C8BE3B870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3731" y="246664"/>
            <a:ext cx="4776537" cy="6135713"/>
          </a:xfrm>
          <a:prstGeom prst="rect">
            <a:avLst/>
          </a:prstGeom>
        </p:spPr>
      </p:pic>
    </p:spTree>
    <p:extLst>
      <p:ext uri="{BB962C8B-B14F-4D97-AF65-F5344CB8AC3E}">
        <p14:creationId xmlns:p14="http://schemas.microsoft.com/office/powerpoint/2010/main" val="45563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0"/>
          <p:cNvSpPr>
            <a:spLocks noGrp="1"/>
          </p:cNvSpPr>
          <p:nvPr>
            <p:ph type="title" idx="4294967295"/>
          </p:nvPr>
        </p:nvSpPr>
        <p:spPr>
          <a:xfrm>
            <a:off x="304800" y="304800"/>
            <a:ext cx="8458200" cy="1752600"/>
          </a:xfrm>
        </p:spPr>
        <p:txBody>
          <a:bodyPr/>
          <a:lstStyle/>
          <a:p>
            <a:r>
              <a:rPr lang="en-US" sz="2400" i="1" dirty="0">
                <a:solidFill>
                  <a:srgbClr val="EA7125"/>
                </a:solidFill>
              </a:rPr>
              <a:t>Achieve with us.</a:t>
            </a:r>
          </a:p>
        </p:txBody>
      </p:sp>
      <p:sp>
        <p:nvSpPr>
          <p:cNvPr id="14339" name="Content Placeholder 2"/>
          <p:cNvSpPr>
            <a:spLocks noGrp="1"/>
          </p:cNvSpPr>
          <p:nvPr>
            <p:ph type="body" sz="half" idx="4294967295"/>
          </p:nvPr>
        </p:nvSpPr>
        <p:spPr>
          <a:xfrm>
            <a:off x="228600" y="2250374"/>
            <a:ext cx="8610600" cy="4114800"/>
          </a:xfrm>
        </p:spPr>
        <p:txBody>
          <a:bodyPr/>
          <a:lstStyle/>
          <a:p>
            <a:pPr eaLnBrk="1" hangingPunct="1">
              <a:lnSpc>
                <a:spcPct val="80000"/>
              </a:lnSpc>
              <a:buFont typeface="Wingdings" pitchFamily="2" charset="2"/>
              <a:buChar char="Ø"/>
            </a:pPr>
            <a:r>
              <a:rPr lang="en-US" sz="2000" dirty="0">
                <a:cs typeface="Arial" charset="0"/>
              </a:rPr>
              <a:t>Established in 1956 by parents of children with intellectual and developmental disabilities to advocate for a better life for their children. </a:t>
            </a:r>
            <a:br>
              <a:rPr lang="en-US" sz="2000" dirty="0">
                <a:cs typeface="Arial" charset="0"/>
              </a:rPr>
            </a:br>
            <a:endParaRPr lang="en-US" sz="2000" dirty="0">
              <a:cs typeface="Arial" charset="0"/>
            </a:endParaRPr>
          </a:p>
          <a:p>
            <a:pPr eaLnBrk="1" hangingPunct="1">
              <a:lnSpc>
                <a:spcPct val="80000"/>
              </a:lnSpc>
              <a:buFont typeface="Wingdings" pitchFamily="2" charset="2"/>
              <a:buChar char="Ø"/>
            </a:pPr>
            <a:r>
              <a:rPr lang="en-US" sz="2000" dirty="0">
                <a:cs typeface="Arial" charset="0"/>
              </a:rPr>
              <a:t>The leading advocacy organization for people with I/DD and their families.  </a:t>
            </a:r>
          </a:p>
          <a:p>
            <a:pPr eaLnBrk="1" hangingPunct="1">
              <a:lnSpc>
                <a:spcPct val="80000"/>
              </a:lnSpc>
              <a:buFont typeface="Wingdings 2" pitchFamily="18" charset="2"/>
              <a:buNone/>
            </a:pPr>
            <a:r>
              <a:rPr lang="en-US" sz="2000" dirty="0">
                <a:cs typeface="Arial" charset="0"/>
              </a:rPr>
              <a:t>	</a:t>
            </a:r>
          </a:p>
          <a:p>
            <a:pPr eaLnBrk="1" hangingPunct="1">
              <a:lnSpc>
                <a:spcPct val="80000"/>
              </a:lnSpc>
              <a:buFont typeface="Wingdings" pitchFamily="2" charset="2"/>
              <a:buChar char="Ø"/>
            </a:pPr>
            <a:r>
              <a:rPr lang="en-US" sz="2000" dirty="0">
                <a:cs typeface="Arial" charset="0"/>
              </a:rPr>
              <a:t>Committed to progressive legislation and public policy to protect </a:t>
            </a:r>
            <a:br>
              <a:rPr lang="en-US" sz="2000" dirty="0">
                <a:cs typeface="Arial" charset="0"/>
              </a:rPr>
            </a:br>
            <a:r>
              <a:rPr lang="en-US" sz="2000" dirty="0">
                <a:cs typeface="Arial" charset="0"/>
              </a:rPr>
              <a:t>rights and improve services for people with I/DD.    </a:t>
            </a:r>
            <a:br>
              <a:rPr lang="en-US" sz="2000" dirty="0">
                <a:cs typeface="Arial" charset="0"/>
              </a:rPr>
            </a:br>
            <a:endParaRPr lang="en-US" sz="2000" dirty="0">
              <a:cs typeface="Arial" charset="0"/>
            </a:endParaRPr>
          </a:p>
          <a:p>
            <a:pPr eaLnBrk="1" hangingPunct="1">
              <a:lnSpc>
                <a:spcPct val="80000"/>
              </a:lnSpc>
              <a:buFont typeface="Wingdings" pitchFamily="2" charset="2"/>
              <a:buChar char="Ø"/>
            </a:pPr>
            <a:r>
              <a:rPr lang="en-US" sz="2000" dirty="0">
                <a:cs typeface="Arial" charset="0"/>
              </a:rPr>
              <a:t>Home to The Arc Master Trust.</a:t>
            </a:r>
            <a:br>
              <a:rPr lang="en-US" sz="2000" dirty="0">
                <a:cs typeface="Arial" charset="0"/>
              </a:rPr>
            </a:br>
            <a:endParaRPr lang="en-US" sz="2000" dirty="0">
              <a:cs typeface="Arial" charset="0"/>
            </a:endParaRPr>
          </a:p>
          <a:p>
            <a:pPr eaLnBrk="1" hangingPunct="1">
              <a:lnSpc>
                <a:spcPct val="80000"/>
              </a:lnSpc>
              <a:buFont typeface="Wingdings" pitchFamily="2" charset="2"/>
              <a:buChar char="Ø"/>
            </a:pPr>
            <a:r>
              <a:rPr lang="en-US" sz="2000" dirty="0">
                <a:cs typeface="Arial" charset="0"/>
              </a:rPr>
              <a:t>Founder of the Erskine Green Training Institute.</a:t>
            </a:r>
          </a:p>
          <a:p>
            <a:pPr eaLnBrk="1" hangingPunct="1">
              <a:lnSpc>
                <a:spcPct val="80000"/>
              </a:lnSpc>
              <a:buFont typeface="Wingdings" pitchFamily="2" charset="2"/>
              <a:buChar char="Ø"/>
            </a:pPr>
            <a:endParaRPr lang="en-US" sz="2000" dirty="0">
              <a:cs typeface="Arial" charset="0"/>
            </a:endParaRPr>
          </a:p>
          <a:p>
            <a:pPr eaLnBrk="1" hangingPunct="1">
              <a:lnSpc>
                <a:spcPct val="80000"/>
              </a:lnSpc>
              <a:buFont typeface="Wingdings" pitchFamily="2" charset="2"/>
              <a:buChar char="Ø"/>
            </a:pPr>
            <a:r>
              <a:rPr lang="en-US" sz="2000" dirty="0">
                <a:cs typeface="Arial" charset="0"/>
              </a:rPr>
              <a:t>Affiliated with The Arc of the United States</a:t>
            </a:r>
            <a:endParaRPr lang="en-US" sz="2000" dirty="0"/>
          </a:p>
        </p:txBody>
      </p:sp>
      <p:pic>
        <p:nvPicPr>
          <p:cNvPr id="14340" name="Picture 5"/>
          <p:cNvPicPr>
            <a:picLocks noChangeAspect="1" noChangeArrowheads="1"/>
          </p:cNvPicPr>
          <p:nvPr/>
        </p:nvPicPr>
        <p:blipFill>
          <a:blip r:embed="rId3" cstate="print"/>
          <a:srcRect/>
          <a:stretch>
            <a:fillRect/>
          </a:stretch>
        </p:blipFill>
        <p:spPr bwMode="auto">
          <a:xfrm>
            <a:off x="454025" y="228600"/>
            <a:ext cx="2898775" cy="205898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152400"/>
            <a:ext cx="1219200" cy="6096000"/>
          </a:xfrm>
        </p:spPr>
        <p:txBody>
          <a:bodyPr vert="wordArtVert" anchor="t"/>
          <a:lstStyle/>
          <a:p>
            <a:pPr algn="l" eaLnBrk="1" hangingPunct="1"/>
            <a:r>
              <a:rPr lang="en-US" sz="3200" dirty="0">
                <a:solidFill>
                  <a:srgbClr val="EA7125"/>
                </a:solidFill>
                <a:cs typeface="Microsoft Sans Serif" pitchFamily="34" charset="0"/>
              </a:rPr>
              <a:t>LifeCourse Tools</a:t>
            </a:r>
          </a:p>
        </p:txBody>
      </p:sp>
      <p:sp>
        <p:nvSpPr>
          <p:cNvPr id="17411" name="Subtitle 2"/>
          <p:cNvSpPr>
            <a:spLocks noGrp="1"/>
          </p:cNvSpPr>
          <p:nvPr>
            <p:ph sz="quarter" idx="4294967295"/>
          </p:nvPr>
        </p:nvSpPr>
        <p:spPr>
          <a:xfrm>
            <a:off x="192088" y="1600200"/>
            <a:ext cx="8610600" cy="4648200"/>
          </a:xfrm>
        </p:spPr>
        <p:txBody>
          <a:bodyPr/>
          <a:lstStyle/>
          <a:p>
            <a:pPr marL="0" indent="0" eaLnBrk="1" hangingPunct="1">
              <a:buNone/>
            </a:pPr>
            <a:endParaRPr lang="en-US" sz="2800" dirty="0">
              <a:latin typeface="Arial" pitchFamily="34" charset="0"/>
              <a:cs typeface="Arial" pitchFamily="34" charset="0"/>
            </a:endParaRPr>
          </a:p>
          <a:p>
            <a:pPr eaLnBrk="1" hangingPunct="1">
              <a:buFont typeface="Wingdings" pitchFamily="2" charset="2"/>
              <a:buChar char="Ø"/>
            </a:pPr>
            <a:endParaRPr lang="en-US" sz="2800" dirty="0">
              <a:latin typeface="Arial" pitchFamily="34" charset="0"/>
              <a:cs typeface="Arial" pitchFamily="34" charset="0"/>
            </a:endParaRPr>
          </a:p>
        </p:txBody>
      </p:sp>
      <p:pic>
        <p:nvPicPr>
          <p:cNvPr id="17412" name="Picture 5"/>
          <p:cNvPicPr>
            <a:picLocks noChangeAspect="1" noChangeArrowheads="1"/>
          </p:cNvPicPr>
          <p:nvPr/>
        </p:nvPicPr>
        <p:blipFill>
          <a:blip r:embed="rId3" cstate="print"/>
          <a:srcRect/>
          <a:stretch>
            <a:fillRect/>
          </a:stretch>
        </p:blipFill>
        <p:spPr bwMode="auto">
          <a:xfrm>
            <a:off x="7086600" y="5257800"/>
            <a:ext cx="1716088" cy="1219200"/>
          </a:xfrm>
          <a:prstGeom prst="rect">
            <a:avLst/>
          </a:prstGeom>
          <a:noFill/>
          <a:ln w="9525">
            <a:noFill/>
            <a:miter lim="800000"/>
            <a:headEnd/>
            <a:tailEnd/>
          </a:ln>
        </p:spPr>
      </p:pic>
      <p:pic>
        <p:nvPicPr>
          <p:cNvPr id="3" name="Picture 2" descr="Graphical user interface, application&#10;&#10;Description automatically generated">
            <a:extLst>
              <a:ext uri="{FF2B5EF4-FFF2-40B4-BE49-F238E27FC236}">
                <a16:creationId xmlns:a16="http://schemas.microsoft.com/office/drawing/2014/main" id="{363CB685-36F3-4532-915A-9BE982928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9372" y="304800"/>
            <a:ext cx="4735144" cy="6096000"/>
          </a:xfrm>
          <a:prstGeom prst="rect">
            <a:avLst/>
          </a:prstGeom>
        </p:spPr>
      </p:pic>
    </p:spTree>
    <p:extLst>
      <p:ext uri="{BB962C8B-B14F-4D97-AF65-F5344CB8AC3E}">
        <p14:creationId xmlns:p14="http://schemas.microsoft.com/office/powerpoint/2010/main" val="2637089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152400"/>
            <a:ext cx="1219200" cy="6096000"/>
          </a:xfrm>
        </p:spPr>
        <p:txBody>
          <a:bodyPr vert="wordArtVert" anchor="t"/>
          <a:lstStyle/>
          <a:p>
            <a:pPr algn="l" eaLnBrk="1" hangingPunct="1"/>
            <a:r>
              <a:rPr lang="en-US" sz="3200" dirty="0">
                <a:solidFill>
                  <a:srgbClr val="EA7125"/>
                </a:solidFill>
                <a:cs typeface="Microsoft Sans Serif" pitchFamily="34" charset="0"/>
              </a:rPr>
              <a:t>LifeCourse Tools</a:t>
            </a:r>
          </a:p>
        </p:txBody>
      </p:sp>
      <p:sp>
        <p:nvSpPr>
          <p:cNvPr id="17411" name="Subtitle 2"/>
          <p:cNvSpPr>
            <a:spLocks noGrp="1"/>
          </p:cNvSpPr>
          <p:nvPr>
            <p:ph sz="quarter" idx="4294967295"/>
          </p:nvPr>
        </p:nvSpPr>
        <p:spPr>
          <a:xfrm>
            <a:off x="192088" y="1600200"/>
            <a:ext cx="8610600" cy="4648200"/>
          </a:xfrm>
        </p:spPr>
        <p:txBody>
          <a:bodyPr/>
          <a:lstStyle/>
          <a:p>
            <a:pPr marL="0" indent="0" eaLnBrk="1" hangingPunct="1">
              <a:buNone/>
            </a:pPr>
            <a:endParaRPr lang="en-US" sz="2800" dirty="0">
              <a:latin typeface="Arial" pitchFamily="34" charset="0"/>
              <a:cs typeface="Arial" pitchFamily="34" charset="0"/>
            </a:endParaRPr>
          </a:p>
          <a:p>
            <a:pPr eaLnBrk="1" hangingPunct="1">
              <a:buFont typeface="Wingdings" pitchFamily="2" charset="2"/>
              <a:buChar char="Ø"/>
            </a:pPr>
            <a:endParaRPr lang="en-US" sz="2800" dirty="0">
              <a:latin typeface="Arial" pitchFamily="34" charset="0"/>
              <a:cs typeface="Arial" pitchFamily="34" charset="0"/>
            </a:endParaRPr>
          </a:p>
        </p:txBody>
      </p:sp>
      <p:pic>
        <p:nvPicPr>
          <p:cNvPr id="17412" name="Picture 5"/>
          <p:cNvPicPr>
            <a:picLocks noChangeAspect="1" noChangeArrowheads="1"/>
          </p:cNvPicPr>
          <p:nvPr/>
        </p:nvPicPr>
        <p:blipFill>
          <a:blip r:embed="rId3" cstate="print"/>
          <a:srcRect/>
          <a:stretch>
            <a:fillRect/>
          </a:stretch>
        </p:blipFill>
        <p:spPr bwMode="auto">
          <a:xfrm>
            <a:off x="7086600" y="5257800"/>
            <a:ext cx="1716088" cy="1219200"/>
          </a:xfrm>
          <a:prstGeom prst="rect">
            <a:avLst/>
          </a:prstGeom>
          <a:noFill/>
          <a:ln w="9525">
            <a:noFill/>
            <a:miter lim="800000"/>
            <a:headEnd/>
            <a:tailEnd/>
          </a:ln>
        </p:spPr>
      </p:pic>
      <p:pic>
        <p:nvPicPr>
          <p:cNvPr id="4" name="Picture 3" descr="A picture containing graphical user interface&#10;&#10;Description automatically generated">
            <a:extLst>
              <a:ext uri="{FF2B5EF4-FFF2-40B4-BE49-F238E27FC236}">
                <a16:creationId xmlns:a16="http://schemas.microsoft.com/office/drawing/2014/main" id="{E2AF0E5E-EA88-4755-AED2-749B64631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7168" y="228600"/>
            <a:ext cx="4669432" cy="6019800"/>
          </a:xfrm>
          <a:prstGeom prst="rect">
            <a:avLst/>
          </a:prstGeom>
        </p:spPr>
      </p:pic>
    </p:spTree>
    <p:extLst>
      <p:ext uri="{BB962C8B-B14F-4D97-AF65-F5344CB8AC3E}">
        <p14:creationId xmlns:p14="http://schemas.microsoft.com/office/powerpoint/2010/main" val="2105001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152400"/>
            <a:ext cx="8534400" cy="758825"/>
          </a:xfrm>
        </p:spPr>
        <p:txBody>
          <a:bodyPr/>
          <a:lstStyle/>
          <a:p>
            <a:pPr algn="l" eaLnBrk="1" hangingPunct="1"/>
            <a:r>
              <a:rPr lang="en-US" sz="3600" dirty="0">
                <a:solidFill>
                  <a:srgbClr val="EA7125"/>
                </a:solidFill>
                <a:cs typeface="Microsoft Sans Serif" pitchFamily="34" charset="0"/>
              </a:rPr>
              <a:t>LifeCourse Tools</a:t>
            </a:r>
          </a:p>
        </p:txBody>
      </p:sp>
      <p:sp>
        <p:nvSpPr>
          <p:cNvPr id="17411" name="Subtitle 2"/>
          <p:cNvSpPr>
            <a:spLocks noGrp="1"/>
          </p:cNvSpPr>
          <p:nvPr>
            <p:ph sz="quarter" idx="4294967295"/>
          </p:nvPr>
        </p:nvSpPr>
        <p:spPr>
          <a:xfrm>
            <a:off x="192088" y="1600200"/>
            <a:ext cx="8610600" cy="4648200"/>
          </a:xfrm>
        </p:spPr>
        <p:txBody>
          <a:bodyPr/>
          <a:lstStyle/>
          <a:p>
            <a:pPr marL="0" indent="0" eaLnBrk="1" hangingPunct="1">
              <a:buNone/>
            </a:pPr>
            <a:endParaRPr lang="en-US" sz="2800" dirty="0">
              <a:latin typeface="Arial" pitchFamily="34" charset="0"/>
              <a:cs typeface="Arial" pitchFamily="34" charset="0"/>
            </a:endParaRPr>
          </a:p>
          <a:p>
            <a:pPr eaLnBrk="1" hangingPunct="1">
              <a:buFont typeface="Wingdings" pitchFamily="2" charset="2"/>
              <a:buChar char="Ø"/>
            </a:pPr>
            <a:endParaRPr lang="en-US" sz="2800" dirty="0">
              <a:latin typeface="Arial" pitchFamily="34" charset="0"/>
              <a:cs typeface="Arial" pitchFamily="34" charset="0"/>
            </a:endParaRPr>
          </a:p>
        </p:txBody>
      </p:sp>
      <p:pic>
        <p:nvPicPr>
          <p:cNvPr id="3" name="Picture 2" descr="Diagram, text&#10;&#10;Description automatically generated">
            <a:extLst>
              <a:ext uri="{FF2B5EF4-FFF2-40B4-BE49-F238E27FC236}">
                <a16:creationId xmlns:a16="http://schemas.microsoft.com/office/drawing/2014/main" id="{4AADAA08-B766-42A2-B27F-B081F0E60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840001"/>
            <a:ext cx="8736105" cy="5511545"/>
          </a:xfrm>
          <a:prstGeom prst="rect">
            <a:avLst/>
          </a:prstGeom>
        </p:spPr>
      </p:pic>
    </p:spTree>
    <p:extLst>
      <p:ext uri="{BB962C8B-B14F-4D97-AF65-F5344CB8AC3E}">
        <p14:creationId xmlns:p14="http://schemas.microsoft.com/office/powerpoint/2010/main" val="3510841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0"/>
            <a:ext cx="8534400" cy="990600"/>
          </a:xfrm>
        </p:spPr>
        <p:txBody>
          <a:bodyPr/>
          <a:lstStyle/>
          <a:p>
            <a:pPr algn="l" eaLnBrk="1" hangingPunct="1"/>
            <a:r>
              <a:rPr lang="en-US" sz="3200" dirty="0">
                <a:solidFill>
                  <a:srgbClr val="EA7125"/>
                </a:solidFill>
              </a:rPr>
              <a:t>Dignity of Risk</a:t>
            </a:r>
            <a:endParaRPr lang="en-US" sz="3200" dirty="0">
              <a:solidFill>
                <a:srgbClr val="EA7125"/>
              </a:solidFill>
              <a:latin typeface="MS Reference Sans Serif" pitchFamily="34" charset="0"/>
            </a:endParaRPr>
          </a:p>
        </p:txBody>
      </p:sp>
      <p:sp>
        <p:nvSpPr>
          <p:cNvPr id="21507" name="Rectangle 3"/>
          <p:cNvSpPr>
            <a:spLocks noGrp="1" noChangeArrowheads="1"/>
          </p:cNvSpPr>
          <p:nvPr>
            <p:ph type="body" sz="half" idx="4294967295"/>
          </p:nvPr>
        </p:nvSpPr>
        <p:spPr>
          <a:xfrm>
            <a:off x="381000" y="1524000"/>
            <a:ext cx="8610600" cy="4876800"/>
          </a:xfrm>
        </p:spPr>
        <p:txBody>
          <a:bodyPr wrap="square"/>
          <a:lstStyle/>
          <a:p>
            <a:pPr eaLnBrk="1" hangingPunct="1">
              <a:buFont typeface="Wingdings" pitchFamily="2" charset="2"/>
              <a:buChar char="Ø"/>
            </a:pPr>
            <a:r>
              <a:rPr lang="en-US" sz="2800" dirty="0"/>
              <a:t>“He doesn’t make the best choices.”</a:t>
            </a:r>
          </a:p>
          <a:p>
            <a:pPr lvl="1" eaLnBrk="1" hangingPunct="1">
              <a:buClr>
                <a:srgbClr val="EA7125"/>
              </a:buClr>
              <a:buFont typeface="Wingdings" pitchFamily="2" charset="2"/>
              <a:buChar char="Ø"/>
            </a:pPr>
            <a:r>
              <a:rPr lang="en-US" sz="2300" dirty="0"/>
              <a:t>There’s not a parent of an 18 year old out there who doesn’t feel the exact same way</a:t>
            </a:r>
          </a:p>
          <a:p>
            <a:pPr eaLnBrk="1" hangingPunct="1">
              <a:buClr>
                <a:srgbClr val="EA7125"/>
              </a:buClr>
              <a:buFont typeface="Wingdings" pitchFamily="2" charset="2"/>
              <a:buChar char="Ø"/>
            </a:pPr>
            <a:r>
              <a:rPr lang="en-US" sz="2800" dirty="0"/>
              <a:t>We all learn from bad choices</a:t>
            </a:r>
          </a:p>
          <a:p>
            <a:pPr lvl="1" eaLnBrk="1" hangingPunct="1">
              <a:buClr>
                <a:srgbClr val="EA7125"/>
              </a:buClr>
              <a:buFont typeface="Wingdings" pitchFamily="2" charset="2"/>
              <a:buChar char="Ø"/>
            </a:pPr>
            <a:r>
              <a:rPr lang="en-US" sz="2300" dirty="0"/>
              <a:t>We need to let them try</a:t>
            </a:r>
          </a:p>
          <a:p>
            <a:pPr lvl="1" eaLnBrk="1" hangingPunct="1">
              <a:buClr>
                <a:srgbClr val="EA7125"/>
              </a:buClr>
              <a:buFont typeface="Wingdings" pitchFamily="2" charset="2"/>
              <a:buChar char="Ø"/>
            </a:pPr>
            <a:r>
              <a:rPr lang="en-US" sz="2300" dirty="0"/>
              <a:t>Be there to help them make decisions</a:t>
            </a:r>
          </a:p>
          <a:p>
            <a:pPr lvl="1" eaLnBrk="1" hangingPunct="1">
              <a:buClr>
                <a:srgbClr val="EA7125"/>
              </a:buClr>
              <a:buFont typeface="Wingdings" pitchFamily="2" charset="2"/>
              <a:buChar char="Ø"/>
            </a:pPr>
            <a:r>
              <a:rPr lang="en-US" sz="2300" dirty="0"/>
              <a:t>Be there to help them understand consequences of their decisions and the next steps</a:t>
            </a:r>
          </a:p>
          <a:p>
            <a:pPr lvl="1" eaLnBrk="1" hangingPunct="1">
              <a:buClr>
                <a:srgbClr val="EA7125"/>
              </a:buClr>
              <a:buFont typeface="Wingdings" pitchFamily="2" charset="2"/>
              <a:buChar char="Ø"/>
            </a:pPr>
            <a:r>
              <a:rPr lang="en-US" sz="2300" dirty="0"/>
              <a:t>Teach them to use a Supported Decision Making Model to come to you first as a matter of routine and                           a regular part of the decision making process</a:t>
            </a:r>
          </a:p>
        </p:txBody>
      </p:sp>
      <p:pic>
        <p:nvPicPr>
          <p:cNvPr id="21508" name="Picture 5"/>
          <p:cNvPicPr>
            <a:picLocks noChangeAspect="1" noChangeArrowheads="1"/>
          </p:cNvPicPr>
          <p:nvPr/>
        </p:nvPicPr>
        <p:blipFill>
          <a:blip r:embed="rId3" cstate="print"/>
          <a:srcRect/>
          <a:stretch>
            <a:fillRect/>
          </a:stretch>
        </p:blipFill>
        <p:spPr bwMode="auto">
          <a:xfrm>
            <a:off x="7162800" y="5181600"/>
            <a:ext cx="1716088" cy="1219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381000" y="914400"/>
            <a:ext cx="2362200" cy="4953000"/>
          </a:xfrm>
        </p:spPr>
        <p:txBody>
          <a:bodyPr/>
          <a:lstStyle/>
          <a:p>
            <a:pPr algn="ctr" eaLnBrk="1" hangingPunct="1"/>
            <a:r>
              <a:rPr lang="en-US" sz="3200" b="0" dirty="0"/>
              <a:t>When in doubt or confused, please ask!</a:t>
            </a:r>
          </a:p>
        </p:txBody>
      </p:sp>
      <p:sp>
        <p:nvSpPr>
          <p:cNvPr id="5" name="Text Placeholder 4"/>
          <p:cNvSpPr>
            <a:spLocks noGrp="1"/>
          </p:cNvSpPr>
          <p:nvPr>
            <p:ph type="body" idx="2"/>
          </p:nvPr>
        </p:nvSpPr>
        <p:spPr>
          <a:xfrm>
            <a:off x="304800" y="1143000"/>
            <a:ext cx="2362200" cy="3733800"/>
          </a:xfrm>
        </p:spPr>
        <p:txBody>
          <a:bodyPr/>
          <a:lstStyle/>
          <a:p>
            <a:pPr algn="ctr" eaLnBrk="1" hangingPunct="1">
              <a:defRPr/>
            </a:pPr>
            <a:endParaRPr lang="en-US" sz="3200" dirty="0">
              <a:latin typeface="+mj-lt"/>
            </a:endParaRPr>
          </a:p>
          <a:p>
            <a:pPr algn="ctr" eaLnBrk="1" hangingPunct="1">
              <a:defRPr/>
            </a:pPr>
            <a:r>
              <a:rPr lang="en-US" sz="3200" dirty="0">
                <a:latin typeface="+mj-lt"/>
              </a:rPr>
              <a:t>We’re Here to Help</a:t>
            </a:r>
          </a:p>
        </p:txBody>
      </p:sp>
      <p:sp>
        <p:nvSpPr>
          <p:cNvPr id="33796" name="Rectangle 5"/>
          <p:cNvSpPr>
            <a:spLocks noGrp="1" noChangeArrowheads="1"/>
          </p:cNvSpPr>
          <p:nvPr>
            <p:ph sz="quarter" idx="1"/>
          </p:nvPr>
        </p:nvSpPr>
        <p:spPr>
          <a:xfrm>
            <a:off x="2971800" y="685800"/>
            <a:ext cx="5943600" cy="4038600"/>
          </a:xfrm>
        </p:spPr>
        <p:txBody>
          <a:bodyPr/>
          <a:lstStyle/>
          <a:p>
            <a:pPr eaLnBrk="1" hangingPunct="1">
              <a:lnSpc>
                <a:spcPct val="80000"/>
              </a:lnSpc>
              <a:buFont typeface="Wingdings 2" pitchFamily="18" charset="2"/>
              <a:buNone/>
            </a:pPr>
            <a:r>
              <a:rPr lang="en-US" sz="2400" dirty="0"/>
              <a:t>	</a:t>
            </a:r>
          </a:p>
          <a:p>
            <a:pPr eaLnBrk="1" hangingPunct="1">
              <a:lnSpc>
                <a:spcPct val="80000"/>
              </a:lnSpc>
              <a:buFont typeface="Wingdings 2" pitchFamily="18" charset="2"/>
              <a:buNone/>
            </a:pPr>
            <a:endParaRPr lang="en-US" sz="2400" dirty="0"/>
          </a:p>
          <a:p>
            <a:pPr algn="ctr" eaLnBrk="1" hangingPunct="1">
              <a:lnSpc>
                <a:spcPct val="80000"/>
              </a:lnSpc>
              <a:buFont typeface="Wingdings 2" pitchFamily="18" charset="2"/>
              <a:buNone/>
            </a:pPr>
            <a:r>
              <a:rPr lang="en-US" sz="2400" dirty="0"/>
              <a:t>	If the information you receive from another source differs from this presentation, it may be because of actual changes or because the person you asked is not aware of the changes. </a:t>
            </a:r>
            <a:br>
              <a:rPr lang="en-US" sz="2400" dirty="0"/>
            </a:br>
            <a:endParaRPr lang="en-US" sz="2400" dirty="0"/>
          </a:p>
          <a:p>
            <a:pPr algn="ctr" eaLnBrk="1" hangingPunct="1">
              <a:lnSpc>
                <a:spcPct val="80000"/>
              </a:lnSpc>
              <a:buFont typeface="Wingdings 2" pitchFamily="18" charset="2"/>
              <a:buNone/>
            </a:pPr>
            <a:br>
              <a:rPr lang="en-US" sz="2400" dirty="0"/>
            </a:br>
            <a:r>
              <a:rPr lang="en-US" sz="2800" dirty="0">
                <a:solidFill>
                  <a:srgbClr val="EA7125"/>
                </a:solidFill>
              </a:rPr>
              <a:t>Please ask a Family Advocate with</a:t>
            </a:r>
            <a:br>
              <a:rPr lang="en-US" sz="2800" dirty="0">
                <a:solidFill>
                  <a:srgbClr val="EA7125"/>
                </a:solidFill>
              </a:rPr>
            </a:br>
            <a:r>
              <a:rPr lang="en-US" sz="2800" dirty="0">
                <a:solidFill>
                  <a:srgbClr val="EA7125"/>
                </a:solidFill>
              </a:rPr>
              <a:t>The Arc Advocacy Network!</a:t>
            </a:r>
          </a:p>
          <a:p>
            <a:pPr algn="ctr" eaLnBrk="1" hangingPunct="1">
              <a:lnSpc>
                <a:spcPct val="80000"/>
              </a:lnSpc>
              <a:buFont typeface="Wingdings 2" pitchFamily="18" charset="2"/>
              <a:buNone/>
            </a:pPr>
            <a:endParaRPr lang="en-US" sz="2800" dirty="0">
              <a:solidFill>
                <a:srgbClr val="EA7125"/>
              </a:solidFill>
            </a:endParaRPr>
          </a:p>
          <a:p>
            <a:pPr algn="ctr" eaLnBrk="1" hangingPunct="1">
              <a:lnSpc>
                <a:spcPct val="80000"/>
              </a:lnSpc>
              <a:buFont typeface="Wingdings 2" pitchFamily="18" charset="2"/>
              <a:buNone/>
            </a:pPr>
            <a:endParaRPr lang="en-US" sz="2800" dirty="0">
              <a:solidFill>
                <a:srgbClr val="EA7125"/>
              </a:solidFill>
            </a:endParaRPr>
          </a:p>
          <a:p>
            <a:pPr eaLnBrk="1" hangingPunct="1">
              <a:lnSpc>
                <a:spcPct val="80000"/>
              </a:lnSpc>
              <a:buFont typeface="Wingdings 2" pitchFamily="18" charset="2"/>
              <a:buNone/>
            </a:pPr>
            <a:endParaRPr lang="en-US" sz="1400" dirty="0">
              <a:solidFill>
                <a:srgbClr val="EA7125"/>
              </a:solidFill>
            </a:endParaRPr>
          </a:p>
          <a:p>
            <a:pPr eaLnBrk="1" hangingPunct="1">
              <a:lnSpc>
                <a:spcPct val="80000"/>
              </a:lnSpc>
              <a:buFont typeface="Wingdings 2" pitchFamily="18" charset="2"/>
              <a:buNone/>
            </a:pPr>
            <a:endParaRPr lang="en-US" sz="1400" dirty="0">
              <a:solidFill>
                <a:srgbClr val="EA7125"/>
              </a:solidFill>
            </a:endParaRPr>
          </a:p>
          <a:p>
            <a:pPr eaLnBrk="1" hangingPunct="1">
              <a:lnSpc>
                <a:spcPct val="80000"/>
              </a:lnSpc>
              <a:buFont typeface="Wingdings 2" pitchFamily="18" charset="2"/>
              <a:buNone/>
            </a:pPr>
            <a:endParaRPr lang="en-US" sz="1400" dirty="0">
              <a:solidFill>
                <a:srgbClr val="EA7125"/>
              </a:solidFill>
            </a:endParaRPr>
          </a:p>
        </p:txBody>
      </p:sp>
      <p:pic>
        <p:nvPicPr>
          <p:cNvPr id="33797" name="Picture 5"/>
          <p:cNvPicPr>
            <a:picLocks noChangeAspect="1" noChangeArrowheads="1"/>
          </p:cNvPicPr>
          <p:nvPr/>
        </p:nvPicPr>
        <p:blipFill>
          <a:blip r:embed="rId3" cstate="print"/>
          <a:srcRect/>
          <a:stretch>
            <a:fillRect/>
          </a:stretch>
        </p:blipFill>
        <p:spPr bwMode="auto">
          <a:xfrm>
            <a:off x="6411913" y="4648200"/>
            <a:ext cx="2466975" cy="1752600"/>
          </a:xfrm>
          <a:prstGeom prst="rect">
            <a:avLst/>
          </a:prstGeom>
          <a:noFill/>
          <a:ln w="9525">
            <a:noFill/>
            <a:miter lim="800000"/>
            <a:headEnd/>
            <a:tailEnd/>
          </a:ln>
        </p:spPr>
      </p:pic>
      <p:sp>
        <p:nvSpPr>
          <p:cNvPr id="2" name="Rectangle 1">
            <a:extLst>
              <a:ext uri="{FF2B5EF4-FFF2-40B4-BE49-F238E27FC236}">
                <a16:creationId xmlns:a16="http://schemas.microsoft.com/office/drawing/2014/main" id="{81132A1A-29CC-4C01-9C96-C38B22B3FEFB}"/>
              </a:ext>
            </a:extLst>
          </p:cNvPr>
          <p:cNvSpPr/>
          <p:nvPr/>
        </p:nvSpPr>
        <p:spPr>
          <a:xfrm>
            <a:off x="2971800" y="5906598"/>
            <a:ext cx="2971800" cy="461665"/>
          </a:xfrm>
          <a:prstGeom prst="rect">
            <a:avLst/>
          </a:prstGeom>
        </p:spPr>
        <p:txBody>
          <a:bodyPr wrap="square">
            <a:spAutoFit/>
          </a:bodyPr>
          <a:lstStyle/>
          <a:p>
            <a:pPr eaLnBrk="1" hangingPunct="1">
              <a:lnSpc>
                <a:spcPct val="80000"/>
              </a:lnSpc>
              <a:buFont typeface="Wingdings 2" pitchFamily="18" charset="2"/>
              <a:buNone/>
            </a:pPr>
            <a:r>
              <a:rPr lang="en-US" dirty="0">
                <a:solidFill>
                  <a:srgbClr val="EA7125"/>
                </a:solidFill>
              </a:rPr>
              <a:t>The Arc Advocacy Network is funded through a grant from the Indiana Division of Disability and Rehabilitative Services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eaLnBrk="1" hangingPunct="1"/>
            <a:r>
              <a:rPr lang="en-US" sz="3600" dirty="0">
                <a:solidFill>
                  <a:srgbClr val="EA7125"/>
                </a:solidFill>
              </a:rPr>
              <a:t> Stay Informed</a:t>
            </a:r>
          </a:p>
        </p:txBody>
      </p:sp>
      <p:sp>
        <p:nvSpPr>
          <p:cNvPr id="18435" name="Rectangle 3"/>
          <p:cNvSpPr>
            <a:spLocks noGrp="1" noChangeArrowheads="1"/>
          </p:cNvSpPr>
          <p:nvPr>
            <p:ph type="body" sz="half" idx="4294967295"/>
          </p:nvPr>
        </p:nvSpPr>
        <p:spPr>
          <a:xfrm>
            <a:off x="457200" y="1524000"/>
            <a:ext cx="8305800" cy="4648200"/>
          </a:xfrm>
        </p:spPr>
        <p:txBody>
          <a:bodyPr/>
          <a:lstStyle/>
          <a:p>
            <a:pPr marL="342900" indent="-342900" algn="ctr">
              <a:buFont typeface="Wingdings 2" pitchFamily="18" charset="2"/>
              <a:buNone/>
              <a:defRPr/>
            </a:pPr>
            <a:r>
              <a:rPr lang="en-US" sz="2800" dirty="0"/>
              <a:t>	</a:t>
            </a:r>
            <a:r>
              <a:rPr lang="en-US" sz="2800" dirty="0">
                <a:cs typeface="Arial" pitchFamily="34" charset="0"/>
              </a:rPr>
              <a:t>Visit: www.arcind.org</a:t>
            </a:r>
            <a:br>
              <a:rPr lang="en-US" sz="2800" u="sng" dirty="0">
                <a:cs typeface="Arial" pitchFamily="34" charset="0"/>
              </a:rPr>
            </a:br>
            <a:endParaRPr lang="en-US" sz="2800" u="sng" dirty="0">
              <a:cs typeface="Arial" pitchFamily="34" charset="0"/>
            </a:endParaRPr>
          </a:p>
          <a:p>
            <a:pPr marL="800100" lvl="1" indent="-342900">
              <a:buClr>
                <a:srgbClr val="EA7125"/>
              </a:buClr>
              <a:buFont typeface="Wingdings" pitchFamily="2" charset="2"/>
              <a:buChar char="Ø"/>
              <a:defRPr/>
            </a:pPr>
            <a:r>
              <a:rPr lang="en-US" sz="2800" dirty="0">
                <a:cs typeface="Arial" pitchFamily="34" charset="0"/>
              </a:rPr>
              <a:t>Sign up for </a:t>
            </a:r>
            <a:r>
              <a:rPr lang="en-US" sz="2800" i="1" dirty="0">
                <a:cs typeface="Arial" pitchFamily="34" charset="0"/>
              </a:rPr>
              <a:t>E-Newsletters and Action Alerts</a:t>
            </a:r>
            <a:br>
              <a:rPr lang="en-US" sz="2800" i="1" dirty="0">
                <a:cs typeface="Arial" pitchFamily="34" charset="0"/>
              </a:rPr>
            </a:br>
            <a:endParaRPr lang="en-US" sz="2800" i="1" dirty="0">
              <a:cs typeface="Arial" pitchFamily="34" charset="0"/>
            </a:endParaRPr>
          </a:p>
          <a:p>
            <a:pPr marL="800100" lvl="1" indent="-342900">
              <a:buClr>
                <a:srgbClr val="EA7125"/>
              </a:buClr>
              <a:buFont typeface="Wingdings" pitchFamily="2" charset="2"/>
              <a:buChar char="Ø"/>
              <a:defRPr/>
            </a:pPr>
            <a:r>
              <a:rPr lang="en-US" sz="2800" dirty="0">
                <a:cs typeface="Arial" pitchFamily="34" charset="0"/>
              </a:rPr>
              <a:t>Join The Arc of Indiana on </a:t>
            </a:r>
            <a:r>
              <a:rPr lang="en-US" sz="2800" i="1" dirty="0">
                <a:cs typeface="Arial" pitchFamily="34" charset="0"/>
              </a:rPr>
              <a:t>Facebook and Twitter and Instagram @</a:t>
            </a:r>
            <a:r>
              <a:rPr lang="en-US" sz="2800" i="1" dirty="0" err="1">
                <a:cs typeface="Arial" pitchFamily="34" charset="0"/>
              </a:rPr>
              <a:t>TheArcIN</a:t>
            </a:r>
            <a:br>
              <a:rPr lang="en-US" sz="2800" i="1" dirty="0">
                <a:cs typeface="Arial" pitchFamily="34" charset="0"/>
              </a:rPr>
            </a:br>
            <a:endParaRPr lang="en-US" sz="2800" i="1" dirty="0">
              <a:cs typeface="Arial" pitchFamily="34" charset="0"/>
            </a:endParaRPr>
          </a:p>
          <a:p>
            <a:pPr marL="800100" lvl="1" indent="-342900">
              <a:buClr>
                <a:srgbClr val="EA7125"/>
              </a:buClr>
              <a:buFont typeface="Wingdings" pitchFamily="2" charset="2"/>
              <a:buChar char="Ø"/>
              <a:defRPr/>
            </a:pPr>
            <a:r>
              <a:rPr lang="en-US" sz="2800" dirty="0">
                <a:cs typeface="Arial" pitchFamily="34" charset="0"/>
              </a:rPr>
              <a:t>Listen to our podcast www.arcind.org/podcasts</a:t>
            </a:r>
            <a:endParaRPr lang="en-US" sz="2800" dirty="0"/>
          </a:p>
        </p:txBody>
      </p:sp>
      <p:pic>
        <p:nvPicPr>
          <p:cNvPr id="34820" name="Picture 5"/>
          <p:cNvPicPr>
            <a:picLocks noChangeAspect="1" noChangeArrowheads="1"/>
          </p:cNvPicPr>
          <p:nvPr/>
        </p:nvPicPr>
        <p:blipFill>
          <a:blip r:embed="rId3" cstate="print"/>
          <a:srcRect/>
          <a:stretch>
            <a:fillRect/>
          </a:stretch>
        </p:blipFill>
        <p:spPr bwMode="auto">
          <a:xfrm>
            <a:off x="7086600" y="4953000"/>
            <a:ext cx="1716088" cy="1219200"/>
          </a:xfrm>
          <a:prstGeom prst="rect">
            <a:avLst/>
          </a:prstGeom>
          <a:noFill/>
          <a:ln w="9525">
            <a:noFill/>
            <a:miter lim="800000"/>
            <a:headEnd/>
            <a:tailEnd/>
          </a:ln>
        </p:spPr>
      </p:pic>
    </p:spTree>
    <p:extLst>
      <p:ext uri="{BB962C8B-B14F-4D97-AF65-F5344CB8AC3E}">
        <p14:creationId xmlns:p14="http://schemas.microsoft.com/office/powerpoint/2010/main" val="749698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00375" y="4343400"/>
            <a:ext cx="5867400" cy="1905000"/>
          </a:xfrm>
        </p:spPr>
        <p:txBody>
          <a:bodyPr/>
          <a:lstStyle/>
          <a:p>
            <a:pPr algn="ctr" eaLnBrk="1" hangingPunct="1"/>
            <a:br>
              <a:rPr lang="en-US" sz="4000" dirty="0">
                <a:solidFill>
                  <a:srgbClr val="EA7125"/>
                </a:solidFill>
              </a:rPr>
            </a:br>
            <a:endParaRPr lang="en-US" sz="4000" dirty="0">
              <a:solidFill>
                <a:srgbClr val="EA7125"/>
              </a:solidFill>
            </a:endParaRPr>
          </a:p>
        </p:txBody>
      </p:sp>
      <p:pic>
        <p:nvPicPr>
          <p:cNvPr id="36867" name="Picture Placeholder 6" descr="self advocates picnic 2009 2.jpg"/>
          <p:cNvPicPr>
            <a:picLocks noGrp="1" noChangeAspect="1"/>
          </p:cNvPicPr>
          <p:nvPr>
            <p:ph type="pic" idx="1"/>
          </p:nvPr>
        </p:nvPicPr>
        <p:blipFill>
          <a:blip r:embed="rId3" cstate="print"/>
          <a:srcRect/>
          <a:stretch>
            <a:fillRect/>
          </a:stretch>
        </p:blipFill>
        <p:spPr>
          <a:xfrm>
            <a:off x="2971800" y="609600"/>
            <a:ext cx="5867400" cy="3581400"/>
          </a:xfrm>
        </p:spPr>
      </p:pic>
      <p:sp>
        <p:nvSpPr>
          <p:cNvPr id="36868" name="Rectangle 3"/>
          <p:cNvSpPr>
            <a:spLocks noGrp="1" noChangeArrowheads="1"/>
          </p:cNvSpPr>
          <p:nvPr>
            <p:ph type="body" sz="half" idx="2"/>
          </p:nvPr>
        </p:nvSpPr>
        <p:spPr>
          <a:xfrm>
            <a:off x="228600" y="609600"/>
            <a:ext cx="2438400" cy="5257800"/>
          </a:xfrm>
        </p:spPr>
        <p:txBody>
          <a:bodyPr/>
          <a:lstStyle/>
          <a:p>
            <a:pPr eaLnBrk="1" hangingPunct="1">
              <a:lnSpc>
                <a:spcPct val="80000"/>
              </a:lnSpc>
            </a:pPr>
            <a:endParaRPr lang="en-US" sz="2400" i="1" dirty="0">
              <a:latin typeface="MS Reference Sans Serif" pitchFamily="34" charset="0"/>
            </a:endParaRPr>
          </a:p>
          <a:p>
            <a:pPr eaLnBrk="1" hangingPunct="1">
              <a:lnSpc>
                <a:spcPct val="80000"/>
              </a:lnSpc>
            </a:pPr>
            <a:endParaRPr lang="en-US" sz="2400" i="1" dirty="0">
              <a:latin typeface="MS Reference Sans Serif" pitchFamily="34" charset="0"/>
            </a:endParaRPr>
          </a:p>
          <a:p>
            <a:pPr eaLnBrk="1" hangingPunct="1">
              <a:lnSpc>
                <a:spcPct val="80000"/>
              </a:lnSpc>
            </a:pPr>
            <a:endParaRPr lang="en-US" sz="2400" i="1" dirty="0">
              <a:latin typeface="MS Reference Sans Serif" pitchFamily="34" charset="0"/>
            </a:endParaRPr>
          </a:p>
          <a:p>
            <a:pPr eaLnBrk="1" hangingPunct="1">
              <a:lnSpc>
                <a:spcPct val="80000"/>
              </a:lnSpc>
            </a:pPr>
            <a:endParaRPr lang="en-US" sz="2400" i="1" dirty="0">
              <a:latin typeface="MS Reference Sans Serif" pitchFamily="34" charset="0"/>
            </a:endParaRPr>
          </a:p>
          <a:p>
            <a:pPr eaLnBrk="1" hangingPunct="1">
              <a:lnSpc>
                <a:spcPct val="80000"/>
              </a:lnSpc>
            </a:pPr>
            <a:endParaRPr lang="en-US" sz="2400" i="1" dirty="0">
              <a:latin typeface="MS Reference Sans Serif" pitchFamily="34" charset="0"/>
            </a:endParaRPr>
          </a:p>
          <a:p>
            <a:pPr eaLnBrk="1" hangingPunct="1">
              <a:lnSpc>
                <a:spcPct val="80000"/>
              </a:lnSpc>
            </a:pPr>
            <a:endParaRPr lang="en-US" sz="2400" i="1" dirty="0">
              <a:latin typeface="MS Reference Sans Serif" pitchFamily="34" charset="0"/>
            </a:endParaRPr>
          </a:p>
          <a:p>
            <a:pPr eaLnBrk="1" hangingPunct="1">
              <a:lnSpc>
                <a:spcPct val="80000"/>
              </a:lnSpc>
            </a:pPr>
            <a:endParaRPr lang="en-US" sz="2400" i="1" dirty="0">
              <a:latin typeface="MS Reference Sans Serif" pitchFamily="34" charset="0"/>
            </a:endParaRPr>
          </a:p>
          <a:p>
            <a:pPr eaLnBrk="1" hangingPunct="1">
              <a:lnSpc>
                <a:spcPct val="80000"/>
              </a:lnSpc>
            </a:pPr>
            <a:endParaRPr lang="en-US" sz="2400" i="1" dirty="0">
              <a:latin typeface="MS Reference Sans Serif" pitchFamily="34" charset="0"/>
            </a:endParaRPr>
          </a:p>
        </p:txBody>
      </p:sp>
      <p:sp>
        <p:nvSpPr>
          <p:cNvPr id="37892" name="Rectangle 5"/>
          <p:cNvSpPr>
            <a:spLocks noChangeArrowheads="1"/>
          </p:cNvSpPr>
          <p:nvPr/>
        </p:nvSpPr>
        <p:spPr bwMode="auto">
          <a:xfrm>
            <a:off x="228600" y="990600"/>
            <a:ext cx="2514600" cy="5355312"/>
          </a:xfrm>
          <a:prstGeom prst="rect">
            <a:avLst/>
          </a:prstGeom>
          <a:noFill/>
          <a:ln w="9525">
            <a:noFill/>
            <a:miter lim="800000"/>
            <a:headEnd/>
            <a:tailEnd/>
          </a:ln>
        </p:spPr>
        <p:txBody>
          <a:bodyPr>
            <a:spAutoFit/>
          </a:bodyPr>
          <a:lstStyle/>
          <a:p>
            <a:pPr algn="ctr" eaLnBrk="1" hangingPunct="1">
              <a:defRPr/>
            </a:pPr>
            <a:r>
              <a:rPr lang="en-US" sz="2400" b="1" dirty="0">
                <a:effectLst/>
                <a:latin typeface="+mj-lt"/>
              </a:rPr>
              <a:t>The Arc Advocacy Network</a:t>
            </a:r>
            <a:br>
              <a:rPr lang="en-US" sz="2400" b="1" dirty="0">
                <a:effectLst/>
                <a:latin typeface="+mj-lt"/>
              </a:rPr>
            </a:br>
            <a:r>
              <a:rPr lang="en-US" sz="1800" i="1" dirty="0">
                <a:effectLst/>
              </a:rPr>
              <a:t>a program of </a:t>
            </a:r>
            <a:br>
              <a:rPr lang="en-US" sz="1800" i="1" dirty="0">
                <a:effectLst/>
              </a:rPr>
            </a:br>
            <a:r>
              <a:rPr lang="en-US" sz="1800" i="1" dirty="0">
                <a:effectLst/>
              </a:rPr>
              <a:t>The Arc of Indiana funded by the Indiana Division of Disability and Rehabilitative Services</a:t>
            </a:r>
            <a:endParaRPr lang="en-US" sz="1800" i="1" dirty="0">
              <a:effectLst/>
              <a:latin typeface="+mj-lt"/>
            </a:endParaRPr>
          </a:p>
          <a:p>
            <a:pPr algn="ctr" eaLnBrk="1" hangingPunct="1">
              <a:defRPr/>
            </a:pPr>
            <a:br>
              <a:rPr lang="en-US" sz="2400" b="1" dirty="0">
                <a:effectLst/>
                <a:latin typeface="+mj-lt"/>
              </a:rPr>
            </a:br>
            <a:r>
              <a:rPr lang="en-US" sz="2400" b="1" dirty="0">
                <a:effectLst/>
                <a:latin typeface="+mj-lt"/>
              </a:rPr>
              <a:t>800-382-9100</a:t>
            </a:r>
            <a:br>
              <a:rPr lang="en-US" sz="2400" b="1" dirty="0">
                <a:effectLst/>
                <a:latin typeface="+mj-lt"/>
              </a:rPr>
            </a:br>
            <a:r>
              <a:rPr lang="en-US" sz="2400" b="1" dirty="0">
                <a:effectLst/>
                <a:latin typeface="+mj-lt"/>
              </a:rPr>
              <a:t>317-977-2375</a:t>
            </a:r>
            <a:br>
              <a:rPr lang="en-US" sz="2400" b="1" dirty="0">
                <a:effectLst/>
                <a:latin typeface="+mj-lt"/>
              </a:rPr>
            </a:br>
            <a:r>
              <a:rPr lang="en-US" sz="2400" b="1" dirty="0">
                <a:effectLst/>
                <a:latin typeface="+mj-lt"/>
                <a:hlinkClick r:id="rId4"/>
              </a:rPr>
              <a:t>www.arcind.org</a:t>
            </a:r>
            <a:endParaRPr lang="en-US" sz="2400" b="1" dirty="0">
              <a:effectLst/>
              <a:latin typeface="+mj-lt"/>
            </a:endParaRPr>
          </a:p>
          <a:p>
            <a:pPr algn="ctr" eaLnBrk="1" hangingPunct="1">
              <a:defRPr/>
            </a:pPr>
            <a:r>
              <a:rPr lang="en-US" sz="2400" b="1" dirty="0">
                <a:effectLst/>
                <a:latin typeface="+mj-lt"/>
              </a:rPr>
              <a:t>lifecoursetools</a:t>
            </a:r>
            <a:r>
              <a:rPr lang="en-US" sz="2400" b="1">
                <a:effectLst/>
                <a:latin typeface="+mj-lt"/>
              </a:rPr>
              <a:t>.com </a:t>
            </a:r>
            <a:endParaRPr lang="en-US" sz="2400" b="1" dirty="0">
              <a:effectLst/>
              <a:latin typeface="+mj-lt"/>
            </a:endParaRPr>
          </a:p>
        </p:txBody>
      </p:sp>
      <p:pic>
        <p:nvPicPr>
          <p:cNvPr id="36870" name="Picture 6" descr="Z:\Rebranding\Logos_Font\Download-thearcchapters-3\Indiana\2. Logo Artwork - The Arc\JPG &amp; PNG Files MS Office\JPG Files Solid Backgrounds\Logo Descriptor Lockup\ArcLockup_Color_Pos_JPG.jpg"/>
          <p:cNvPicPr>
            <a:picLocks noChangeAspect="1" noChangeArrowheads="1"/>
          </p:cNvPicPr>
          <p:nvPr/>
        </p:nvPicPr>
        <p:blipFill>
          <a:blip r:embed="rId5" cstate="print"/>
          <a:srcRect/>
          <a:stretch>
            <a:fillRect/>
          </a:stretch>
        </p:blipFill>
        <p:spPr bwMode="auto">
          <a:xfrm>
            <a:off x="2971800" y="4267200"/>
            <a:ext cx="2743200" cy="2109788"/>
          </a:xfrm>
          <a:prstGeom prst="rect">
            <a:avLst/>
          </a:prstGeom>
          <a:noFill/>
          <a:ln w="9525">
            <a:noFill/>
            <a:miter lim="800000"/>
            <a:headEnd/>
            <a:tailEnd/>
          </a:ln>
        </p:spPr>
      </p:pic>
      <p:pic>
        <p:nvPicPr>
          <p:cNvPr id="36871" name="Picture 7" descr="Z:\Rebranding\Logos_Font\Download-thearcchapters-3\Indiana\2. Logo Artwork - The Arc\JPG &amp; PNG Files MS Office\JPG Files Solid Backgrounds\Tagline\ArcTagline_Color_JPG.jpg"/>
          <p:cNvPicPr>
            <a:picLocks noChangeAspect="1" noChangeArrowheads="1"/>
          </p:cNvPicPr>
          <p:nvPr/>
        </p:nvPicPr>
        <p:blipFill>
          <a:blip r:embed="rId6" cstate="print"/>
          <a:srcRect/>
          <a:stretch>
            <a:fillRect/>
          </a:stretch>
        </p:blipFill>
        <p:spPr bwMode="auto">
          <a:xfrm>
            <a:off x="5486400" y="5562600"/>
            <a:ext cx="2393950" cy="6238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28600"/>
            <a:ext cx="7010400" cy="838200"/>
          </a:xfrm>
        </p:spPr>
        <p:txBody>
          <a:bodyPr/>
          <a:lstStyle/>
          <a:p>
            <a:pPr algn="l" eaLnBrk="1" hangingPunct="1"/>
            <a:r>
              <a:rPr lang="en-US" sz="3200" dirty="0">
                <a:solidFill>
                  <a:srgbClr val="EA7125"/>
                </a:solidFill>
              </a:rPr>
              <a:t>Guardianship</a:t>
            </a:r>
          </a:p>
        </p:txBody>
      </p:sp>
      <p:sp>
        <p:nvSpPr>
          <p:cNvPr id="16387" name="Rectangle 3"/>
          <p:cNvSpPr>
            <a:spLocks noGrp="1" noChangeArrowheads="1"/>
          </p:cNvSpPr>
          <p:nvPr>
            <p:ph type="body" sz="half" idx="1"/>
          </p:nvPr>
        </p:nvSpPr>
        <p:spPr>
          <a:xfrm>
            <a:off x="304800" y="1600200"/>
            <a:ext cx="8534400" cy="4800600"/>
          </a:xfrm>
        </p:spPr>
        <p:txBody>
          <a:bodyPr/>
          <a:lstStyle/>
          <a:p>
            <a:pPr marL="0" indent="0" eaLnBrk="1" hangingPunct="1">
              <a:buNone/>
            </a:pPr>
            <a:endParaRPr lang="en-US" sz="2800" dirty="0">
              <a:cs typeface="Arial" charset="0"/>
            </a:endParaRPr>
          </a:p>
          <a:p>
            <a:pPr marL="0" indent="0" eaLnBrk="1" hangingPunct="1">
              <a:buNone/>
            </a:pPr>
            <a:r>
              <a:rPr lang="en-US" sz="2800" dirty="0">
                <a:cs typeface="Arial" charset="0"/>
              </a:rPr>
              <a:t>Guardianship laws vary by state.  This information is specific to Indiana.  If you are planning to move to another state, contact that state’s chapter of The Arc to learn about your options.</a:t>
            </a:r>
          </a:p>
          <a:p>
            <a:pPr eaLnBrk="1" hangingPunct="1">
              <a:buFont typeface="Wingdings" pitchFamily="2" charset="2"/>
              <a:buChar char="Ø"/>
            </a:pPr>
            <a:endParaRPr lang="en-US" sz="2400" dirty="0">
              <a:cs typeface="Arial" charset="0"/>
            </a:endParaRPr>
          </a:p>
          <a:p>
            <a:pPr lvl="1" eaLnBrk="1" hangingPunct="1">
              <a:buFont typeface="Wingdings" pitchFamily="2" charset="2"/>
              <a:buChar char="Ø"/>
            </a:pPr>
            <a:endParaRPr lang="en-US" sz="2300" dirty="0">
              <a:cs typeface="Arial" charset="0"/>
            </a:endParaRPr>
          </a:p>
          <a:p>
            <a:pPr eaLnBrk="1" hangingPunct="1">
              <a:buFont typeface="Wingdings" pitchFamily="2" charset="2"/>
              <a:buChar char="Ø"/>
            </a:pPr>
            <a:endParaRPr lang="en-US" sz="2800" dirty="0">
              <a:cs typeface="Arial" charset="0"/>
            </a:endParaRPr>
          </a:p>
          <a:p>
            <a:pPr eaLnBrk="1" hangingPunct="1">
              <a:lnSpc>
                <a:spcPct val="90000"/>
              </a:lnSpc>
            </a:pPr>
            <a:endParaRPr lang="en-US" sz="2400" dirty="0">
              <a:latin typeface="MS Reference Sans Serif" pitchFamily="34" charset="0"/>
            </a:endParaRPr>
          </a:p>
        </p:txBody>
      </p:sp>
      <p:pic>
        <p:nvPicPr>
          <p:cNvPr id="16388" name="Picture 5"/>
          <p:cNvPicPr>
            <a:picLocks noChangeAspect="1" noChangeArrowheads="1"/>
          </p:cNvPicPr>
          <p:nvPr/>
        </p:nvPicPr>
        <p:blipFill>
          <a:blip r:embed="rId3" cstate="print"/>
          <a:srcRect/>
          <a:stretch>
            <a:fillRect/>
          </a:stretch>
        </p:blipFill>
        <p:spPr bwMode="auto">
          <a:xfrm>
            <a:off x="7162800" y="5181600"/>
            <a:ext cx="1716088" cy="1219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28600"/>
            <a:ext cx="7010400" cy="838200"/>
          </a:xfrm>
        </p:spPr>
        <p:txBody>
          <a:bodyPr/>
          <a:lstStyle/>
          <a:p>
            <a:pPr algn="l" eaLnBrk="1" hangingPunct="1"/>
            <a:r>
              <a:rPr lang="en-US" sz="3200" dirty="0">
                <a:solidFill>
                  <a:srgbClr val="EA7125"/>
                </a:solidFill>
              </a:rPr>
              <a:t>What is Guardianship?</a:t>
            </a:r>
          </a:p>
        </p:txBody>
      </p:sp>
      <p:sp>
        <p:nvSpPr>
          <p:cNvPr id="16387" name="Rectangle 3"/>
          <p:cNvSpPr>
            <a:spLocks noGrp="1" noChangeArrowheads="1"/>
          </p:cNvSpPr>
          <p:nvPr>
            <p:ph type="body" sz="half" idx="1"/>
          </p:nvPr>
        </p:nvSpPr>
        <p:spPr>
          <a:xfrm>
            <a:off x="304800" y="1600200"/>
            <a:ext cx="8534400" cy="4800600"/>
          </a:xfrm>
        </p:spPr>
        <p:txBody>
          <a:bodyPr/>
          <a:lstStyle/>
          <a:p>
            <a:pPr eaLnBrk="1" hangingPunct="1">
              <a:buFont typeface="Wingdings" pitchFamily="2" charset="2"/>
              <a:buChar char="Ø"/>
            </a:pPr>
            <a:r>
              <a:rPr lang="en-US" sz="2800" dirty="0">
                <a:cs typeface="Arial" charset="0"/>
              </a:rPr>
              <a:t>More extreme than people realize </a:t>
            </a:r>
          </a:p>
          <a:p>
            <a:pPr eaLnBrk="1" hangingPunct="1">
              <a:buFont typeface="Wingdings" pitchFamily="2" charset="2"/>
              <a:buChar char="Ø"/>
            </a:pPr>
            <a:r>
              <a:rPr lang="en-US" sz="2800" dirty="0">
                <a:cs typeface="Arial" charset="0"/>
              </a:rPr>
              <a:t>Process of having an individual declared a “Protected Person” by the court</a:t>
            </a:r>
          </a:p>
          <a:p>
            <a:pPr lvl="1" eaLnBrk="1" hangingPunct="1">
              <a:buClr>
                <a:srgbClr val="EA7125"/>
              </a:buClr>
              <a:buFont typeface="Wingdings" pitchFamily="2" charset="2"/>
              <a:buChar char="Ø"/>
            </a:pPr>
            <a:r>
              <a:rPr lang="en-US" sz="2400" dirty="0">
                <a:cs typeface="Arial" charset="0"/>
              </a:rPr>
              <a:t>Proving to the court that an individual is incompetent to make decisions</a:t>
            </a:r>
          </a:p>
          <a:p>
            <a:pPr lvl="1" eaLnBrk="1" hangingPunct="1">
              <a:buClr>
                <a:srgbClr val="EA7125"/>
              </a:buClr>
              <a:buFont typeface="Wingdings" pitchFamily="2" charset="2"/>
              <a:buChar char="Ø"/>
            </a:pPr>
            <a:r>
              <a:rPr lang="en-US" sz="2400" dirty="0">
                <a:cs typeface="Arial" charset="0"/>
              </a:rPr>
              <a:t>Stripping an individual of some or all of their rights to make decisions except the right to vote</a:t>
            </a:r>
          </a:p>
          <a:p>
            <a:pPr lvl="1" eaLnBrk="1" hangingPunct="1">
              <a:buFont typeface="Wingdings" pitchFamily="2" charset="2"/>
              <a:buChar char="Ø"/>
            </a:pPr>
            <a:endParaRPr lang="en-US" sz="2300" dirty="0">
              <a:cs typeface="Arial" charset="0"/>
            </a:endParaRPr>
          </a:p>
          <a:p>
            <a:pPr eaLnBrk="1" hangingPunct="1">
              <a:buFont typeface="Wingdings" pitchFamily="2" charset="2"/>
              <a:buChar char="Ø"/>
            </a:pPr>
            <a:endParaRPr lang="en-US" sz="2800" dirty="0">
              <a:cs typeface="Arial" charset="0"/>
            </a:endParaRPr>
          </a:p>
          <a:p>
            <a:pPr eaLnBrk="1" hangingPunct="1">
              <a:lnSpc>
                <a:spcPct val="90000"/>
              </a:lnSpc>
            </a:pPr>
            <a:endParaRPr lang="en-US" sz="2400" dirty="0">
              <a:latin typeface="MS Reference Sans Serif" pitchFamily="34" charset="0"/>
            </a:endParaRPr>
          </a:p>
        </p:txBody>
      </p:sp>
      <p:pic>
        <p:nvPicPr>
          <p:cNvPr id="16388" name="Picture 5"/>
          <p:cNvPicPr>
            <a:picLocks noChangeAspect="1" noChangeArrowheads="1"/>
          </p:cNvPicPr>
          <p:nvPr/>
        </p:nvPicPr>
        <p:blipFill>
          <a:blip r:embed="rId3" cstate="print"/>
          <a:srcRect/>
          <a:stretch>
            <a:fillRect/>
          </a:stretch>
        </p:blipFill>
        <p:spPr bwMode="auto">
          <a:xfrm>
            <a:off x="7162800" y="5181600"/>
            <a:ext cx="1716088" cy="1219200"/>
          </a:xfrm>
          <a:prstGeom prst="rect">
            <a:avLst/>
          </a:prstGeom>
          <a:noFill/>
          <a:ln w="9525">
            <a:noFill/>
            <a:miter lim="800000"/>
            <a:headEnd/>
            <a:tailEnd/>
          </a:ln>
        </p:spPr>
      </p:pic>
    </p:spTree>
    <p:extLst>
      <p:ext uri="{BB962C8B-B14F-4D97-AF65-F5344CB8AC3E}">
        <p14:creationId xmlns:p14="http://schemas.microsoft.com/office/powerpoint/2010/main" val="2794182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EA7125"/>
                </a:solidFill>
              </a:rPr>
              <a:t>Must Go to Court</a:t>
            </a:r>
          </a:p>
        </p:txBody>
      </p:sp>
      <p:sp>
        <p:nvSpPr>
          <p:cNvPr id="3" name="Rectangle 2"/>
          <p:cNvSpPr/>
          <p:nvPr/>
        </p:nvSpPr>
        <p:spPr>
          <a:xfrm>
            <a:off x="457200" y="1600200"/>
            <a:ext cx="8534400" cy="5009833"/>
          </a:xfrm>
          <a:prstGeom prst="rect">
            <a:avLst/>
          </a:prstGeom>
        </p:spPr>
        <p:txBody>
          <a:bodyPr wrap="square">
            <a:spAutoFit/>
          </a:bodyPr>
          <a:lstStyle/>
          <a:p>
            <a:pPr eaLnBrk="1" hangingPunct="1">
              <a:lnSpc>
                <a:spcPct val="150000"/>
              </a:lnSpc>
              <a:buClr>
                <a:srgbClr val="EA7125"/>
              </a:buClr>
              <a:buFont typeface="Wingdings" pitchFamily="2" charset="2"/>
              <a:buChar char="Ø"/>
            </a:pPr>
            <a:r>
              <a:rPr lang="en-US" sz="2800" dirty="0">
                <a:effectLst/>
                <a:cs typeface="Arial" charset="0"/>
              </a:rPr>
              <a:t> </a:t>
            </a:r>
            <a:r>
              <a:rPr lang="en-US" sz="2800" dirty="0">
                <a:effectLst/>
                <a:latin typeface="+mn-lt"/>
                <a:cs typeface="Arial" charset="0"/>
              </a:rPr>
              <a:t>Better to have an attorney</a:t>
            </a:r>
          </a:p>
          <a:p>
            <a:pPr lvl="1" eaLnBrk="1" hangingPunct="1">
              <a:lnSpc>
                <a:spcPct val="150000"/>
              </a:lnSpc>
              <a:buClr>
                <a:srgbClr val="EA7125"/>
              </a:buClr>
              <a:buFont typeface="Wingdings" pitchFamily="2" charset="2"/>
              <a:buChar char="Ø"/>
            </a:pPr>
            <a:r>
              <a:rPr lang="en-US" sz="2400" dirty="0">
                <a:effectLst/>
                <a:latin typeface="+mn-lt"/>
                <a:cs typeface="Arial" charset="0"/>
              </a:rPr>
              <a:t>Probate, Estate, or Elder Law attorneys</a:t>
            </a:r>
          </a:p>
          <a:p>
            <a:pPr eaLnBrk="1" hangingPunct="1">
              <a:lnSpc>
                <a:spcPct val="150000"/>
              </a:lnSpc>
              <a:buClr>
                <a:srgbClr val="EA7125"/>
              </a:buClr>
              <a:buFont typeface="Wingdings" pitchFamily="2" charset="2"/>
              <a:buChar char="Ø"/>
            </a:pPr>
            <a:r>
              <a:rPr lang="en-US" sz="2800" dirty="0">
                <a:effectLst/>
                <a:latin typeface="+mn-lt"/>
                <a:cs typeface="Arial" charset="0"/>
              </a:rPr>
              <a:t> Usually need documentation from the treating physician</a:t>
            </a:r>
          </a:p>
          <a:p>
            <a:pPr lvl="1" eaLnBrk="1" hangingPunct="1">
              <a:lnSpc>
                <a:spcPct val="150000"/>
              </a:lnSpc>
              <a:buClr>
                <a:srgbClr val="EA7125"/>
              </a:buClr>
              <a:buFont typeface="Wingdings" pitchFamily="2" charset="2"/>
              <a:buChar char="Ø"/>
            </a:pPr>
            <a:r>
              <a:rPr lang="en-US" sz="2400" dirty="0">
                <a:effectLst/>
                <a:latin typeface="+mn-lt"/>
                <a:cs typeface="Arial" charset="0"/>
              </a:rPr>
              <a:t>Varies by county</a:t>
            </a:r>
          </a:p>
          <a:p>
            <a:pPr lvl="1" eaLnBrk="1" hangingPunct="1">
              <a:lnSpc>
                <a:spcPct val="150000"/>
              </a:lnSpc>
              <a:buClr>
                <a:srgbClr val="EA7125"/>
              </a:buClr>
              <a:buFont typeface="Wingdings" pitchFamily="2" charset="2"/>
              <a:buChar char="Ø"/>
            </a:pPr>
            <a:r>
              <a:rPr lang="en-US" sz="2400" dirty="0">
                <a:effectLst/>
                <a:latin typeface="+mn-lt"/>
                <a:cs typeface="Arial" charset="0"/>
              </a:rPr>
              <a:t>Other information can also be used in support</a:t>
            </a:r>
            <a:endParaRPr lang="en-US" sz="2800" dirty="0">
              <a:effectLst/>
              <a:latin typeface="+mn-lt"/>
              <a:cs typeface="Arial" charset="0"/>
            </a:endParaRPr>
          </a:p>
          <a:p>
            <a:pPr eaLnBrk="1" hangingPunct="1">
              <a:lnSpc>
                <a:spcPct val="150000"/>
              </a:lnSpc>
              <a:buClr>
                <a:srgbClr val="EA7125"/>
              </a:buClr>
              <a:buFont typeface="Wingdings" pitchFamily="2" charset="2"/>
              <a:buChar char="Ø"/>
            </a:pPr>
            <a:r>
              <a:rPr lang="en-US" sz="2800" dirty="0">
                <a:effectLst/>
                <a:latin typeface="+mn-lt"/>
                <a:cs typeface="Arial" charset="0"/>
              </a:rPr>
              <a:t> Average cost: $2,000 - $3,000</a:t>
            </a:r>
          </a:p>
          <a:p>
            <a:pPr lvl="1" eaLnBrk="1" hangingPunct="1">
              <a:lnSpc>
                <a:spcPct val="150000"/>
              </a:lnSpc>
              <a:buClr>
                <a:srgbClr val="EA7125"/>
              </a:buClr>
              <a:buFont typeface="Wingdings" pitchFamily="2" charset="2"/>
              <a:buChar char="Ø"/>
            </a:pPr>
            <a:r>
              <a:rPr lang="en-US" sz="2400" dirty="0">
                <a:effectLst/>
                <a:latin typeface="+mn-lt"/>
                <a:cs typeface="Arial" charset="0"/>
              </a:rPr>
              <a:t>Some charge more; some charge less</a:t>
            </a:r>
          </a:p>
        </p:txBody>
      </p:sp>
    </p:spTree>
    <p:extLst>
      <p:ext uri="{BB962C8B-B14F-4D97-AF65-F5344CB8AC3E}">
        <p14:creationId xmlns:p14="http://schemas.microsoft.com/office/powerpoint/2010/main" val="235918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eaLnBrk="1" hangingPunct="1"/>
            <a:r>
              <a:rPr lang="en-US" dirty="0">
                <a:latin typeface="MS Reference Sans Serif" pitchFamily="34" charset="0"/>
              </a:rPr>
              <a:t> </a:t>
            </a:r>
            <a:r>
              <a:rPr lang="en-US" sz="3200" dirty="0">
                <a:solidFill>
                  <a:srgbClr val="EA7125"/>
                </a:solidFill>
              </a:rPr>
              <a:t>Types of Guardianship</a:t>
            </a:r>
          </a:p>
        </p:txBody>
      </p:sp>
      <p:sp>
        <p:nvSpPr>
          <p:cNvPr id="24579" name="Rectangle 3"/>
          <p:cNvSpPr>
            <a:spLocks noGrp="1" noChangeArrowheads="1"/>
          </p:cNvSpPr>
          <p:nvPr>
            <p:ph type="body" sz="half" idx="4294967295"/>
          </p:nvPr>
        </p:nvSpPr>
        <p:spPr>
          <a:xfrm>
            <a:off x="304800" y="1524000"/>
            <a:ext cx="8839200" cy="4876800"/>
          </a:xfrm>
        </p:spPr>
        <p:txBody>
          <a:bodyPr/>
          <a:lstStyle/>
          <a:p>
            <a:pPr eaLnBrk="1" hangingPunct="1">
              <a:buFont typeface="Wingdings" pitchFamily="2" charset="2"/>
              <a:buChar char="Ø"/>
            </a:pPr>
            <a:r>
              <a:rPr lang="en-US" sz="2800" dirty="0"/>
              <a:t>Limited guardianship</a:t>
            </a:r>
          </a:p>
          <a:p>
            <a:pPr lvl="1" eaLnBrk="1" hangingPunct="1">
              <a:buClr>
                <a:srgbClr val="EA7125"/>
              </a:buClr>
              <a:buFont typeface="Wingdings" pitchFamily="2" charset="2"/>
              <a:buChar char="Ø"/>
            </a:pPr>
            <a:r>
              <a:rPr lang="en-US" sz="2400" dirty="0"/>
              <a:t>Guardian of the Person – medical treatment, living arrangements, personal contact</a:t>
            </a:r>
          </a:p>
          <a:p>
            <a:pPr lvl="1" eaLnBrk="1" hangingPunct="1">
              <a:buClr>
                <a:srgbClr val="EA7125"/>
              </a:buClr>
              <a:buFont typeface="Wingdings" pitchFamily="2" charset="2"/>
              <a:buChar char="Ø"/>
            </a:pPr>
            <a:r>
              <a:rPr lang="en-US" sz="2400" dirty="0"/>
              <a:t>Guardian of the Estate – finances, property</a:t>
            </a:r>
          </a:p>
          <a:p>
            <a:pPr eaLnBrk="1" hangingPunct="1">
              <a:buClr>
                <a:srgbClr val="EA7125"/>
              </a:buClr>
              <a:buFont typeface="Wingdings" pitchFamily="2" charset="2"/>
              <a:buChar char="Ø"/>
            </a:pPr>
            <a:r>
              <a:rPr lang="en-US" sz="2800" dirty="0"/>
              <a:t>Plenary Guardianship – “Full Guardianship”</a:t>
            </a:r>
            <a:r>
              <a:rPr lang="en-US" sz="3300" dirty="0"/>
              <a:t> </a:t>
            </a:r>
          </a:p>
          <a:p>
            <a:pPr lvl="1" eaLnBrk="1" hangingPunct="1">
              <a:buClr>
                <a:srgbClr val="EA7125"/>
              </a:buClr>
              <a:buFont typeface="Wingdings" pitchFamily="2" charset="2"/>
              <a:buChar char="Ø"/>
            </a:pPr>
            <a:r>
              <a:rPr lang="en-US" sz="2400" dirty="0">
                <a:solidFill>
                  <a:schemeClr val="tx1">
                    <a:lumMod val="50000"/>
                  </a:schemeClr>
                </a:solidFill>
              </a:rPr>
              <a:t>Guardianship of the Person and the Estate</a:t>
            </a:r>
          </a:p>
          <a:p>
            <a:pPr eaLnBrk="1" hangingPunct="1">
              <a:buClr>
                <a:srgbClr val="EA7125"/>
              </a:buClr>
              <a:buFont typeface="Wingdings" pitchFamily="2" charset="2"/>
              <a:buChar char="Ø"/>
            </a:pPr>
            <a:r>
              <a:rPr lang="en-US" sz="2800" dirty="0">
                <a:solidFill>
                  <a:schemeClr val="tx1">
                    <a:lumMod val="50000"/>
                  </a:schemeClr>
                </a:solidFill>
              </a:rPr>
              <a:t>Temporary Guardianship</a:t>
            </a:r>
          </a:p>
          <a:p>
            <a:pPr lvl="1" eaLnBrk="1" hangingPunct="1">
              <a:buClr>
                <a:srgbClr val="EA7125"/>
              </a:buClr>
              <a:buFont typeface="Wingdings" pitchFamily="2" charset="2"/>
              <a:buChar char="Ø"/>
            </a:pPr>
            <a:r>
              <a:rPr lang="en-US" sz="2400" dirty="0">
                <a:solidFill>
                  <a:schemeClr val="tx1">
                    <a:lumMod val="50000"/>
                  </a:schemeClr>
                </a:solidFill>
              </a:rPr>
              <a:t>Emergency situations</a:t>
            </a:r>
          </a:p>
          <a:p>
            <a:pPr lvl="1" eaLnBrk="1" hangingPunct="1">
              <a:buClr>
                <a:srgbClr val="EA7125"/>
              </a:buClr>
              <a:buFont typeface="Wingdings" pitchFamily="2" charset="2"/>
              <a:buChar char="Ø"/>
            </a:pPr>
            <a:r>
              <a:rPr lang="en-US" sz="2400" dirty="0">
                <a:solidFill>
                  <a:schemeClr val="tx1">
                    <a:lumMod val="50000"/>
                  </a:schemeClr>
                </a:solidFill>
              </a:rPr>
              <a:t>Only for 90 days</a:t>
            </a:r>
          </a:p>
          <a:p>
            <a:pPr lvl="2" eaLnBrk="1" hangingPunct="1">
              <a:buClr>
                <a:srgbClr val="EA7125"/>
              </a:buClr>
              <a:buFont typeface="Wingdings" pitchFamily="2" charset="2"/>
              <a:buChar char="Ø"/>
            </a:pPr>
            <a:r>
              <a:rPr lang="en-US" sz="2200" dirty="0">
                <a:solidFill>
                  <a:schemeClr val="tx1">
                    <a:lumMod val="50000"/>
                  </a:schemeClr>
                </a:solidFill>
              </a:rPr>
              <a:t>Can extend past 90 days with court approval</a:t>
            </a:r>
          </a:p>
        </p:txBody>
      </p:sp>
      <p:pic>
        <p:nvPicPr>
          <p:cNvPr id="24580" name="Picture 5"/>
          <p:cNvPicPr>
            <a:picLocks noChangeAspect="1" noChangeArrowheads="1"/>
          </p:cNvPicPr>
          <p:nvPr/>
        </p:nvPicPr>
        <p:blipFill>
          <a:blip r:embed="rId3" cstate="print"/>
          <a:srcRect/>
          <a:stretch>
            <a:fillRect/>
          </a:stretch>
        </p:blipFill>
        <p:spPr bwMode="auto">
          <a:xfrm>
            <a:off x="7162800" y="5181600"/>
            <a:ext cx="1716088" cy="1219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EA7125"/>
                </a:solidFill>
              </a:rPr>
              <a:t>Ending Guardianship</a:t>
            </a:r>
          </a:p>
        </p:txBody>
      </p:sp>
      <p:sp>
        <p:nvSpPr>
          <p:cNvPr id="3" name="Rectangle 2"/>
          <p:cNvSpPr/>
          <p:nvPr/>
        </p:nvSpPr>
        <p:spPr>
          <a:xfrm>
            <a:off x="381000" y="1676400"/>
            <a:ext cx="8610600" cy="5201424"/>
          </a:xfrm>
          <a:prstGeom prst="rect">
            <a:avLst/>
          </a:prstGeom>
        </p:spPr>
        <p:txBody>
          <a:bodyPr wrap="square">
            <a:spAutoFit/>
          </a:bodyPr>
          <a:lstStyle/>
          <a:p>
            <a:pPr eaLnBrk="1" hangingPunct="1">
              <a:buFont typeface="Wingdings" pitchFamily="2" charset="2"/>
              <a:buChar char="Ø"/>
            </a:pPr>
            <a:r>
              <a:rPr lang="en-US" sz="2800" dirty="0">
                <a:solidFill>
                  <a:srgbClr val="EA7125"/>
                </a:solidFill>
                <a:effectLst/>
                <a:latin typeface="+mn-lt"/>
              </a:rPr>
              <a:t> </a:t>
            </a:r>
            <a:r>
              <a:rPr lang="en-US" sz="2800" dirty="0">
                <a:effectLst/>
                <a:latin typeface="+mn-lt"/>
              </a:rPr>
              <a:t>Must be terminated by the Court</a:t>
            </a:r>
            <a:endParaRPr lang="en-US" sz="2800" dirty="0">
              <a:solidFill>
                <a:srgbClr val="EA7125"/>
              </a:solidFill>
              <a:effectLst/>
              <a:latin typeface="+mn-lt"/>
            </a:endParaRPr>
          </a:p>
          <a:p>
            <a:pPr marL="800100" lvl="1" indent="-342900" eaLnBrk="1" hangingPunct="1">
              <a:buClr>
                <a:srgbClr val="EA7125"/>
              </a:buClr>
              <a:buFont typeface="Wingdings" panose="05000000000000000000" pitchFamily="2" charset="2"/>
              <a:buChar char="Ø"/>
            </a:pPr>
            <a:r>
              <a:rPr lang="en-US" sz="2400" dirty="0">
                <a:effectLst/>
                <a:latin typeface="+mn-lt"/>
              </a:rPr>
              <a:t>Does not end when the guardian wants to stop</a:t>
            </a:r>
          </a:p>
          <a:p>
            <a:pPr lvl="1" eaLnBrk="1" hangingPunct="1">
              <a:buFont typeface="Wingdings" pitchFamily="2" charset="2"/>
              <a:buChar char="Ø"/>
            </a:pPr>
            <a:r>
              <a:rPr lang="en-US" sz="2400" dirty="0">
                <a:solidFill>
                  <a:srgbClr val="EA7125"/>
                </a:solidFill>
                <a:effectLst/>
                <a:latin typeface="+mn-lt"/>
              </a:rPr>
              <a:t> </a:t>
            </a:r>
            <a:r>
              <a:rPr lang="en-US" sz="2400" dirty="0">
                <a:effectLst/>
                <a:latin typeface="+mn-lt"/>
              </a:rPr>
              <a:t>Does not end with the guardian’s death</a:t>
            </a:r>
          </a:p>
          <a:p>
            <a:pPr lvl="1" eaLnBrk="1" hangingPunct="1">
              <a:buFont typeface="Wingdings" pitchFamily="2" charset="2"/>
              <a:buChar char="Ø"/>
            </a:pPr>
            <a:r>
              <a:rPr lang="en-US" sz="2400" dirty="0">
                <a:solidFill>
                  <a:srgbClr val="EA7125"/>
                </a:solidFill>
                <a:effectLst/>
                <a:latin typeface="+mn-lt"/>
              </a:rPr>
              <a:t> </a:t>
            </a:r>
            <a:r>
              <a:rPr lang="en-US" sz="2400" dirty="0">
                <a:effectLst/>
                <a:latin typeface="+mn-lt"/>
              </a:rPr>
              <a:t>Consider having a successor guardian or co-guardian in place</a:t>
            </a:r>
          </a:p>
          <a:p>
            <a:pPr lvl="2" eaLnBrk="1" hangingPunct="1">
              <a:buFont typeface="Wingdings" pitchFamily="2" charset="2"/>
              <a:buChar char="Ø"/>
            </a:pPr>
            <a:r>
              <a:rPr lang="en-US" sz="2400" dirty="0">
                <a:solidFill>
                  <a:srgbClr val="EA7125"/>
                </a:solidFill>
                <a:effectLst/>
                <a:latin typeface="+mn-lt"/>
              </a:rPr>
              <a:t> </a:t>
            </a:r>
            <a:r>
              <a:rPr lang="en-US" sz="2400" dirty="0">
                <a:effectLst/>
                <a:latin typeface="+mn-lt"/>
              </a:rPr>
              <a:t>Some volunteer guardianship programs, professional guardians</a:t>
            </a:r>
          </a:p>
          <a:p>
            <a:pPr eaLnBrk="1" hangingPunct="1">
              <a:buClr>
                <a:srgbClr val="EA7125"/>
              </a:buClr>
              <a:buFont typeface="Wingdings" pitchFamily="2" charset="2"/>
              <a:buChar char="Ø"/>
            </a:pPr>
            <a:r>
              <a:rPr lang="en-US" sz="2800" dirty="0">
                <a:effectLst/>
                <a:latin typeface="+mn-lt"/>
              </a:rPr>
              <a:t>To overturn guardianship, the Protected Person must prove they are no longer incapacitated</a:t>
            </a:r>
          </a:p>
          <a:p>
            <a:pPr eaLnBrk="1" hangingPunct="1">
              <a:buClr>
                <a:srgbClr val="EA7125"/>
              </a:buClr>
              <a:buFont typeface="Wingdings" pitchFamily="2" charset="2"/>
              <a:buChar char="Ø"/>
            </a:pPr>
            <a:r>
              <a:rPr lang="en-US" sz="2800" dirty="0">
                <a:effectLst/>
                <a:latin typeface="+mn-lt"/>
              </a:rPr>
              <a:t>Ends when the Protected Person dies</a:t>
            </a:r>
          </a:p>
          <a:p>
            <a:pPr lvl="1" eaLnBrk="1" hangingPunct="1">
              <a:buClr>
                <a:srgbClr val="EA7125"/>
              </a:buClr>
              <a:buFont typeface="Wingdings" pitchFamily="2" charset="2"/>
              <a:buChar char="Ø"/>
            </a:pPr>
            <a:r>
              <a:rPr lang="en-US" sz="2400" dirty="0">
                <a:effectLst/>
                <a:latin typeface="+mn-lt"/>
              </a:rPr>
              <a:t>Guardian may not have access to things after the individual dies except in limited areas defined in statute</a:t>
            </a:r>
          </a:p>
          <a:p>
            <a:pPr eaLnBrk="1" hangingPunct="1">
              <a:buFont typeface="Wingdings" pitchFamily="2" charset="2"/>
              <a:buChar char="Ø"/>
            </a:pPr>
            <a:endParaRPr lang="en-US" sz="2800" dirty="0">
              <a:solidFill>
                <a:srgbClr val="EA7125"/>
              </a:solidFill>
              <a:effectLst/>
              <a:latin typeface="+mn-lt"/>
            </a:endParaRPr>
          </a:p>
        </p:txBody>
      </p:sp>
    </p:spTree>
    <p:extLst>
      <p:ext uri="{BB962C8B-B14F-4D97-AF65-F5344CB8AC3E}">
        <p14:creationId xmlns:p14="http://schemas.microsoft.com/office/powerpoint/2010/main" val="278200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pPr algn="l" eaLnBrk="1" hangingPunct="1"/>
            <a:r>
              <a:rPr lang="en-US" sz="3200" dirty="0">
                <a:solidFill>
                  <a:srgbClr val="EA7125"/>
                </a:solidFill>
              </a:rPr>
              <a:t>Power of Attorney</a:t>
            </a:r>
          </a:p>
        </p:txBody>
      </p:sp>
      <p:sp>
        <p:nvSpPr>
          <p:cNvPr id="19459" name="Rectangle 5"/>
          <p:cNvSpPr>
            <a:spLocks noGrp="1" noChangeArrowheads="1"/>
          </p:cNvSpPr>
          <p:nvPr>
            <p:ph sz="quarter" idx="4294967295"/>
          </p:nvPr>
        </p:nvSpPr>
        <p:spPr>
          <a:xfrm>
            <a:off x="228600" y="1371600"/>
            <a:ext cx="8915400" cy="4876800"/>
          </a:xfrm>
        </p:spPr>
        <p:txBody>
          <a:bodyPr/>
          <a:lstStyle/>
          <a:p>
            <a:pPr eaLnBrk="1" hangingPunct="1">
              <a:lnSpc>
                <a:spcPct val="80000"/>
              </a:lnSpc>
              <a:buNone/>
            </a:pPr>
            <a:endParaRPr lang="en-US" sz="2800" dirty="0">
              <a:cs typeface="Arial" charset="0"/>
            </a:endParaRPr>
          </a:p>
          <a:p>
            <a:pPr eaLnBrk="1" hangingPunct="1">
              <a:buFont typeface="Wingdings" pitchFamily="2" charset="2"/>
              <a:buChar char="Ø"/>
            </a:pPr>
            <a:r>
              <a:rPr lang="en-US" sz="2800" dirty="0">
                <a:cs typeface="Arial" charset="0"/>
              </a:rPr>
              <a:t>Very common among older adults and the military</a:t>
            </a:r>
          </a:p>
          <a:p>
            <a:pPr eaLnBrk="1" hangingPunct="1">
              <a:buFont typeface="Wingdings" pitchFamily="2" charset="2"/>
              <a:buChar char="Ø"/>
            </a:pPr>
            <a:r>
              <a:rPr lang="en-US" sz="2800" dirty="0">
                <a:cs typeface="Arial" charset="0"/>
              </a:rPr>
              <a:t>Threshold – does the person understand they are giving you permission to act on their behalf?</a:t>
            </a:r>
          </a:p>
          <a:p>
            <a:pPr eaLnBrk="1" hangingPunct="1">
              <a:buFont typeface="Wingdings" pitchFamily="2" charset="2"/>
              <a:buChar char="Ø"/>
            </a:pPr>
            <a:r>
              <a:rPr lang="en-US" sz="2800" dirty="0">
                <a:cs typeface="Arial" charset="0"/>
              </a:rPr>
              <a:t>Can be as general or specific as you’d like</a:t>
            </a:r>
          </a:p>
          <a:p>
            <a:pPr eaLnBrk="1" hangingPunct="1">
              <a:buFont typeface="Wingdings" pitchFamily="2" charset="2"/>
              <a:buChar char="Ø"/>
            </a:pPr>
            <a:r>
              <a:rPr lang="en-US" sz="2800" dirty="0">
                <a:cs typeface="Arial" charset="0"/>
              </a:rPr>
              <a:t>Powers determined by the drafting of the POA</a:t>
            </a:r>
          </a:p>
          <a:p>
            <a:pPr lvl="1" eaLnBrk="1" hangingPunct="1">
              <a:buClr>
                <a:srgbClr val="EA7125"/>
              </a:buClr>
              <a:buFont typeface="Wingdings" panose="05000000000000000000" pitchFamily="2" charset="2"/>
              <a:buChar char="Ø"/>
            </a:pPr>
            <a:r>
              <a:rPr lang="en-US" sz="2300" dirty="0">
                <a:cs typeface="Arial" charset="0"/>
              </a:rPr>
              <a:t>Can give POA access to information and the ability to make decisions for the individual</a:t>
            </a:r>
          </a:p>
          <a:p>
            <a:pPr eaLnBrk="1" hangingPunct="1">
              <a:buFont typeface="Wingdings" pitchFamily="2" charset="2"/>
              <a:buChar char="Ø"/>
            </a:pPr>
            <a:r>
              <a:rPr lang="en-US" sz="2800" dirty="0">
                <a:cs typeface="Arial" charset="0"/>
              </a:rPr>
              <a:t>Must be notarized</a:t>
            </a:r>
          </a:p>
        </p:txBody>
      </p:sp>
      <p:pic>
        <p:nvPicPr>
          <p:cNvPr id="19460" name="Picture 5"/>
          <p:cNvPicPr>
            <a:picLocks noChangeAspect="1" noChangeArrowheads="1"/>
          </p:cNvPicPr>
          <p:nvPr/>
        </p:nvPicPr>
        <p:blipFill>
          <a:blip r:embed="rId3" cstate="print"/>
          <a:srcRect/>
          <a:stretch>
            <a:fillRect/>
          </a:stretch>
        </p:blipFill>
        <p:spPr bwMode="auto">
          <a:xfrm>
            <a:off x="7162800" y="5181600"/>
            <a:ext cx="1716088" cy="1219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pPr algn="l" eaLnBrk="1" hangingPunct="1"/>
            <a:r>
              <a:rPr lang="en-US" sz="3200" dirty="0">
                <a:solidFill>
                  <a:srgbClr val="EA7125"/>
                </a:solidFill>
              </a:rPr>
              <a:t>Possible Subjects for Power of Attorney</a:t>
            </a:r>
          </a:p>
        </p:txBody>
      </p:sp>
      <p:sp>
        <p:nvSpPr>
          <p:cNvPr id="19459" name="Rectangle 5"/>
          <p:cNvSpPr>
            <a:spLocks noGrp="1" noChangeArrowheads="1"/>
          </p:cNvSpPr>
          <p:nvPr>
            <p:ph sz="quarter" idx="4294967295"/>
          </p:nvPr>
        </p:nvSpPr>
        <p:spPr>
          <a:xfrm>
            <a:off x="228600" y="1371600"/>
            <a:ext cx="8915400" cy="4876800"/>
          </a:xfrm>
        </p:spPr>
        <p:txBody>
          <a:bodyPr/>
          <a:lstStyle/>
          <a:p>
            <a:pPr eaLnBrk="1" hangingPunct="1">
              <a:lnSpc>
                <a:spcPct val="80000"/>
              </a:lnSpc>
              <a:buNone/>
            </a:pPr>
            <a:endParaRPr lang="en-US" sz="2800" dirty="0">
              <a:cs typeface="Arial" charset="0"/>
            </a:endParaRPr>
          </a:p>
          <a:p>
            <a:pPr eaLnBrk="1" hangingPunct="1">
              <a:lnSpc>
                <a:spcPct val="150000"/>
              </a:lnSpc>
              <a:buFont typeface="Wingdings" pitchFamily="2" charset="2"/>
              <a:buChar char="Ø"/>
            </a:pPr>
            <a:r>
              <a:rPr lang="en-US" sz="2800" dirty="0">
                <a:cs typeface="Arial" charset="0"/>
              </a:rPr>
              <a:t>Financial matters</a:t>
            </a:r>
          </a:p>
          <a:p>
            <a:pPr eaLnBrk="1" hangingPunct="1">
              <a:lnSpc>
                <a:spcPct val="150000"/>
              </a:lnSpc>
              <a:buFont typeface="Wingdings" pitchFamily="2" charset="2"/>
              <a:buChar char="Ø"/>
            </a:pPr>
            <a:r>
              <a:rPr lang="en-US" sz="2800" dirty="0">
                <a:cs typeface="Arial" charset="0"/>
              </a:rPr>
              <a:t>Medical matters</a:t>
            </a:r>
          </a:p>
          <a:p>
            <a:pPr eaLnBrk="1" hangingPunct="1">
              <a:lnSpc>
                <a:spcPct val="150000"/>
              </a:lnSpc>
              <a:buFont typeface="Wingdings" pitchFamily="2" charset="2"/>
              <a:buChar char="Ø"/>
            </a:pPr>
            <a:r>
              <a:rPr lang="en-US" sz="2800" dirty="0">
                <a:cs typeface="Arial" charset="0"/>
              </a:rPr>
              <a:t>Educational matters</a:t>
            </a:r>
          </a:p>
          <a:p>
            <a:pPr eaLnBrk="1" hangingPunct="1">
              <a:lnSpc>
                <a:spcPct val="150000"/>
              </a:lnSpc>
              <a:buFont typeface="Wingdings" pitchFamily="2" charset="2"/>
              <a:buChar char="Ø"/>
            </a:pPr>
            <a:r>
              <a:rPr lang="en-US" sz="2800" dirty="0">
                <a:cs typeface="Arial" charset="0"/>
              </a:rPr>
              <a:t>Government benefit matters</a:t>
            </a:r>
          </a:p>
        </p:txBody>
      </p:sp>
      <p:pic>
        <p:nvPicPr>
          <p:cNvPr id="19460" name="Picture 5"/>
          <p:cNvPicPr>
            <a:picLocks noChangeAspect="1" noChangeArrowheads="1"/>
          </p:cNvPicPr>
          <p:nvPr/>
        </p:nvPicPr>
        <p:blipFill>
          <a:blip r:embed="rId3" cstate="print"/>
          <a:srcRect/>
          <a:stretch>
            <a:fillRect/>
          </a:stretch>
        </p:blipFill>
        <p:spPr bwMode="auto">
          <a:xfrm>
            <a:off x="7162800" y="5181600"/>
            <a:ext cx="1716088" cy="1219200"/>
          </a:xfrm>
          <a:prstGeom prst="rect">
            <a:avLst/>
          </a:prstGeom>
          <a:noFill/>
          <a:ln w="9525">
            <a:noFill/>
            <a:miter lim="800000"/>
            <a:headEnd/>
            <a:tailEnd/>
          </a:ln>
        </p:spPr>
      </p:pic>
    </p:spTree>
    <p:extLst>
      <p:ext uri="{BB962C8B-B14F-4D97-AF65-F5344CB8AC3E}">
        <p14:creationId xmlns:p14="http://schemas.microsoft.com/office/powerpoint/2010/main" val="4394441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5">
      <a:dk1>
        <a:srgbClr val="474747"/>
      </a:dk1>
      <a:lt1>
        <a:sysClr val="window" lastClr="FFFFFF"/>
      </a:lt1>
      <a:dk2>
        <a:srgbClr val="474747"/>
      </a:dk2>
      <a:lt2>
        <a:srgbClr val="FBEEC9"/>
      </a:lt2>
      <a:accent1>
        <a:srgbClr val="EA7125"/>
      </a:accent1>
      <a:accent2>
        <a:srgbClr val="FFCB00"/>
      </a:accent2>
      <a:accent3>
        <a:srgbClr val="FFCB00"/>
      </a:accent3>
      <a:accent4>
        <a:srgbClr val="FFCB00"/>
      </a:accent4>
      <a:accent5>
        <a:srgbClr val="FFCB00"/>
      </a:accent5>
      <a:accent6>
        <a:srgbClr val="EA7125"/>
      </a:accent6>
      <a:hlink>
        <a:srgbClr val="002060"/>
      </a:hlink>
      <a:folHlink>
        <a:srgbClr val="EA7125"/>
      </a:folHlink>
    </a:clrScheme>
    <a:fontScheme name="Custom 1">
      <a:majorFont>
        <a:latin typeface="Trebuchet MS"/>
        <a:ea typeface=""/>
        <a:cs typeface=""/>
      </a:majorFont>
      <a:minorFont>
        <a:latin typeface="Arial"/>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14279</TotalTime>
  <Words>1625</Words>
  <Application>Microsoft Office PowerPoint</Application>
  <PresentationFormat>On-screen Show (4:3)</PresentationFormat>
  <Paragraphs>214</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MS Reference Sans Serif</vt:lpstr>
      <vt:lpstr>Trebuchet MS</vt:lpstr>
      <vt:lpstr>Wingdings</vt:lpstr>
      <vt:lpstr>Wingdings 2</vt:lpstr>
      <vt:lpstr>Civic</vt:lpstr>
      <vt:lpstr>Making an Informed Choice:  Know the Facts and Know the Options Surrounding Guardianship</vt:lpstr>
      <vt:lpstr>Achieve with us.</vt:lpstr>
      <vt:lpstr>Guardianship</vt:lpstr>
      <vt:lpstr>What is Guardianship?</vt:lpstr>
      <vt:lpstr>Must Go to Court</vt:lpstr>
      <vt:lpstr> Types of Guardianship</vt:lpstr>
      <vt:lpstr>Ending Guardianship</vt:lpstr>
      <vt:lpstr>Power of Attorney</vt:lpstr>
      <vt:lpstr>Possible Subjects for Power of Attorney</vt:lpstr>
      <vt:lpstr>Power of Attorney</vt:lpstr>
      <vt:lpstr>Formal Representation</vt:lpstr>
      <vt:lpstr>Psychiatric Advance Directive</vt:lpstr>
      <vt:lpstr>Supported Decision Making</vt:lpstr>
      <vt:lpstr>Spectrum of Assistance</vt:lpstr>
      <vt:lpstr>Spectrum of Assistance</vt:lpstr>
      <vt:lpstr>Considering What’s Right for Your Loved One</vt:lpstr>
      <vt:lpstr>LifeCourse Tools</vt:lpstr>
      <vt:lpstr>LifeCourse Tools</vt:lpstr>
      <vt:lpstr>LifeCourse Tools</vt:lpstr>
      <vt:lpstr>LifeCourse Tools</vt:lpstr>
      <vt:lpstr>LifeCourse Tools</vt:lpstr>
      <vt:lpstr>LifeCourse Tools</vt:lpstr>
      <vt:lpstr>Dignity of Risk</vt:lpstr>
      <vt:lpstr>When in doubt or confused, please ask!</vt:lpstr>
      <vt:lpstr> Stay Informed</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Home and Community Waivers</dc:title>
  <dc:creator>jginn@arcind.org</dc:creator>
  <cp:lastModifiedBy>Mike Dunn</cp:lastModifiedBy>
  <cp:revision>294</cp:revision>
  <cp:lastPrinted>2018-10-15T18:17:42Z</cp:lastPrinted>
  <dcterms:created xsi:type="dcterms:W3CDTF">2008-01-20T13:31:50Z</dcterms:created>
  <dcterms:modified xsi:type="dcterms:W3CDTF">2022-08-30T15:50:42Z</dcterms:modified>
</cp:coreProperties>
</file>